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Lst>
  <p:notesMasterIdLst>
    <p:notesMasterId r:id="rId34"/>
  </p:notesMasterIdLst>
  <p:handoutMasterIdLst>
    <p:handoutMasterId r:id="rId35"/>
  </p:handoutMasterIdLst>
  <p:sldIdLst>
    <p:sldId id="373" r:id="rId3"/>
    <p:sldId id="774" r:id="rId4"/>
    <p:sldId id="761" r:id="rId5"/>
    <p:sldId id="762" r:id="rId6"/>
    <p:sldId id="781" r:id="rId7"/>
    <p:sldId id="752" r:id="rId8"/>
    <p:sldId id="711" r:id="rId9"/>
    <p:sldId id="730" r:id="rId10"/>
    <p:sldId id="360" r:id="rId11"/>
    <p:sldId id="782" r:id="rId12"/>
    <p:sldId id="367" r:id="rId13"/>
    <p:sldId id="372" r:id="rId14"/>
    <p:sldId id="657" r:id="rId15"/>
    <p:sldId id="783" r:id="rId16"/>
    <p:sldId id="754" r:id="rId17"/>
    <p:sldId id="371" r:id="rId18"/>
    <p:sldId id="671" r:id="rId19"/>
    <p:sldId id="758" r:id="rId20"/>
    <p:sldId id="257" r:id="rId21"/>
    <p:sldId id="258" r:id="rId22"/>
    <p:sldId id="784" r:id="rId23"/>
    <p:sldId id="771" r:id="rId24"/>
    <p:sldId id="785" r:id="rId25"/>
    <p:sldId id="256" r:id="rId26"/>
    <p:sldId id="755" r:id="rId27"/>
    <p:sldId id="375" r:id="rId28"/>
    <p:sldId id="786" r:id="rId29"/>
    <p:sldId id="760" r:id="rId30"/>
    <p:sldId id="751" r:id="rId31"/>
    <p:sldId id="732" r:id="rId32"/>
    <p:sldId id="763" r:id="rId33"/>
  </p:sldIdLst>
  <p:sldSz cx="9144000" cy="6858000" type="screen4x3"/>
  <p:notesSz cx="7104063" cy="10234613"/>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12AB5803-C753-47D0-A1F6-D3D9FD6DEF2A}">
          <p14:sldIdLst>
            <p14:sldId id="373"/>
            <p14:sldId id="774"/>
            <p14:sldId id="761"/>
            <p14:sldId id="762"/>
            <p14:sldId id="781"/>
            <p14:sldId id="752"/>
            <p14:sldId id="711"/>
            <p14:sldId id="730"/>
            <p14:sldId id="360"/>
            <p14:sldId id="782"/>
            <p14:sldId id="367"/>
            <p14:sldId id="372"/>
            <p14:sldId id="657"/>
            <p14:sldId id="783"/>
            <p14:sldId id="754"/>
            <p14:sldId id="371"/>
            <p14:sldId id="671"/>
            <p14:sldId id="758"/>
            <p14:sldId id="257"/>
            <p14:sldId id="258"/>
            <p14:sldId id="784"/>
            <p14:sldId id="771"/>
            <p14:sldId id="785"/>
            <p14:sldId id="256"/>
            <p14:sldId id="755"/>
            <p14:sldId id="375"/>
            <p14:sldId id="786"/>
            <p14:sldId id="760"/>
            <p14:sldId id="751"/>
            <p14:sldId id="732"/>
            <p14:sldId id="76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5" userDrawn="1">
          <p15:clr>
            <a:srgbClr val="A4A3A4"/>
          </p15:clr>
        </p15:guide>
        <p15:guide id="3" orient="horz" pos="3224" userDrawn="1">
          <p15:clr>
            <a:srgbClr val="A4A3A4"/>
          </p15:clr>
        </p15:guide>
        <p15:guide id="4" pos="223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HS" initials="RHS" lastIdx="2" clrIdx="0">
    <p:extLst>
      <p:ext uri="{19B8F6BF-5375-455C-9EA6-DF929625EA0E}">
        <p15:presenceInfo xmlns:p15="http://schemas.microsoft.com/office/powerpoint/2012/main" userId="RH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E86720"/>
    <a:srgbClr val="0099FF"/>
    <a:srgbClr val="CCFFFF"/>
    <a:srgbClr val="FFFF99"/>
    <a:srgbClr val="FF9999"/>
    <a:srgbClr val="0000FF"/>
    <a:srgbClr val="00FFFF"/>
    <a:srgbClr val="808080"/>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555" autoAdjust="0"/>
    <p:restoredTop sz="86439" autoAdjust="0"/>
  </p:normalViewPr>
  <p:slideViewPr>
    <p:cSldViewPr>
      <p:cViewPr varScale="1">
        <p:scale>
          <a:sx n="53" d="100"/>
          <a:sy n="53" d="100"/>
        </p:scale>
        <p:origin x="1128" y="38"/>
      </p:cViewPr>
      <p:guideLst>
        <p:guide orient="horz" pos="2160"/>
        <p:guide pos="2880"/>
      </p:guideLst>
    </p:cSldViewPr>
  </p:slideViewPr>
  <p:outlineViewPr>
    <p:cViewPr>
      <p:scale>
        <a:sx n="33" d="100"/>
        <a:sy n="33" d="100"/>
      </p:scale>
      <p:origin x="0" y="-2715"/>
    </p:cViewPr>
  </p:outlineViewPr>
  <p:notesTextViewPr>
    <p:cViewPr>
      <p:scale>
        <a:sx n="1" d="1"/>
        <a:sy n="1" d="1"/>
      </p:scale>
      <p:origin x="0" y="0"/>
    </p:cViewPr>
  </p:notesTextViewPr>
  <p:sorterViewPr>
    <p:cViewPr varScale="1">
      <p:scale>
        <a:sx n="1" d="1"/>
        <a:sy n="1" d="1"/>
      </p:scale>
      <p:origin x="0" y="-5661"/>
    </p:cViewPr>
  </p:sorterViewPr>
  <p:notesViewPr>
    <p:cSldViewPr>
      <p:cViewPr varScale="1">
        <p:scale>
          <a:sx n="43" d="100"/>
          <a:sy n="43" d="100"/>
        </p:scale>
        <p:origin x="2311" y="21"/>
      </p:cViewPr>
      <p:guideLst>
        <p:guide orient="horz" pos="3130"/>
        <p:guide pos="2145"/>
        <p:guide orient="horz" pos="3224"/>
        <p:guide pos="2238"/>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2.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3.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4.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5.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2400" b="0" i="0" u="none" strike="noStrike" kern="1200" spc="0" baseline="0">
                <a:solidFill>
                  <a:schemeClr val="tx1">
                    <a:lumMod val="65000"/>
                    <a:lumOff val="35000"/>
                  </a:schemeClr>
                </a:solidFill>
                <a:latin typeface="+mn-lt"/>
                <a:ea typeface="+mn-ea"/>
                <a:cs typeface="+mn-cs"/>
              </a:defRPr>
            </a:pPr>
            <a:r>
              <a:rPr lang="en-US" sz="2400"/>
              <a:t>20MW</a:t>
            </a:r>
          </a:p>
        </c:rich>
      </c:tx>
      <c:overlay val="0"/>
      <c:spPr>
        <a:noFill/>
        <a:ln>
          <a:noFill/>
        </a:ln>
        <a:effectLst/>
      </c:spPr>
      <c:txPr>
        <a:bodyPr rot="0" spcFirstLastPara="1" vertOverflow="ellipsis" vert="horz" wrap="square" anchor="ctr" anchorCtr="1"/>
        <a:lstStyle/>
        <a:p>
          <a:pPr>
            <a:defRPr lang="ja-JP" sz="2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Sheet1!$A$38</c:f>
              <c:strCache>
                <c:ptCount val="1"/>
                <c:pt idx="0">
                  <c:v>KAB</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Sheet1!$B$37:$H$37</c:f>
              <c:numCache>
                <c:formatCode>General</c:formatCode>
                <c:ptCount val="7"/>
                <c:pt idx="0">
                  <c:v>1</c:v>
                </c:pt>
                <c:pt idx="1">
                  <c:v>2</c:v>
                </c:pt>
                <c:pt idx="2">
                  <c:v>4</c:v>
                </c:pt>
                <c:pt idx="3">
                  <c:v>8</c:v>
                </c:pt>
                <c:pt idx="4">
                  <c:v>12</c:v>
                </c:pt>
                <c:pt idx="5">
                  <c:v>16</c:v>
                </c:pt>
                <c:pt idx="6">
                  <c:v>24</c:v>
                </c:pt>
              </c:numCache>
            </c:numRef>
          </c:cat>
          <c:val>
            <c:numRef>
              <c:f>Sheet1!$B$38:$H$38</c:f>
              <c:numCache>
                <c:formatCode>[$$-409]#,##0</c:formatCode>
                <c:ptCount val="7"/>
                <c:pt idx="0">
                  <c:v>32667500</c:v>
                </c:pt>
                <c:pt idx="1">
                  <c:v>33910000</c:v>
                </c:pt>
                <c:pt idx="2">
                  <c:v>36395000</c:v>
                </c:pt>
                <c:pt idx="3">
                  <c:v>41365000</c:v>
                </c:pt>
                <c:pt idx="4">
                  <c:v>46335000</c:v>
                </c:pt>
                <c:pt idx="5">
                  <c:v>51305000</c:v>
                </c:pt>
                <c:pt idx="6">
                  <c:v>61245000</c:v>
                </c:pt>
              </c:numCache>
            </c:numRef>
          </c:val>
          <c:smooth val="0"/>
          <c:extLst>
            <c:ext xmlns:c16="http://schemas.microsoft.com/office/drawing/2014/chart" uri="{C3380CC4-5D6E-409C-BE32-E72D297353CC}">
              <c16:uniqueId val="{00000000-F894-4A78-8BA6-25547D71E54A}"/>
            </c:ext>
          </c:extLst>
        </c:ser>
        <c:ser>
          <c:idx val="1"/>
          <c:order val="1"/>
          <c:tx>
            <c:strRef>
              <c:f>Sheet1!$A$39</c:f>
              <c:strCache>
                <c:ptCount val="1"/>
                <c:pt idx="0">
                  <c:v>Li-Ion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Sheet1!$B$37:$H$37</c:f>
              <c:numCache>
                <c:formatCode>General</c:formatCode>
                <c:ptCount val="7"/>
                <c:pt idx="0">
                  <c:v>1</c:v>
                </c:pt>
                <c:pt idx="1">
                  <c:v>2</c:v>
                </c:pt>
                <c:pt idx="2">
                  <c:v>4</c:v>
                </c:pt>
                <c:pt idx="3">
                  <c:v>8</c:v>
                </c:pt>
                <c:pt idx="4">
                  <c:v>12</c:v>
                </c:pt>
                <c:pt idx="5">
                  <c:v>16</c:v>
                </c:pt>
                <c:pt idx="6">
                  <c:v>24</c:v>
                </c:pt>
              </c:numCache>
            </c:numRef>
          </c:cat>
          <c:val>
            <c:numRef>
              <c:f>Sheet1!$B$39:$H$39</c:f>
              <c:numCache>
                <c:formatCode>[$$-409]#,##0</c:formatCode>
                <c:ptCount val="7"/>
                <c:pt idx="0">
                  <c:v>13227100</c:v>
                </c:pt>
                <c:pt idx="1">
                  <c:v>20667100</c:v>
                </c:pt>
                <c:pt idx="2">
                  <c:v>35547100</c:v>
                </c:pt>
                <c:pt idx="3">
                  <c:v>65307100</c:v>
                </c:pt>
                <c:pt idx="4">
                  <c:v>95067100</c:v>
                </c:pt>
                <c:pt idx="5">
                  <c:v>124827100</c:v>
                </c:pt>
                <c:pt idx="6">
                  <c:v>184347100</c:v>
                </c:pt>
              </c:numCache>
            </c:numRef>
          </c:val>
          <c:smooth val="0"/>
          <c:extLst>
            <c:ext xmlns:c16="http://schemas.microsoft.com/office/drawing/2014/chart" uri="{C3380CC4-5D6E-409C-BE32-E72D297353CC}">
              <c16:uniqueId val="{00000001-F894-4A78-8BA6-25547D71E54A}"/>
            </c:ext>
          </c:extLst>
        </c:ser>
        <c:dLbls>
          <c:showLegendKey val="0"/>
          <c:showVal val="0"/>
          <c:showCatName val="0"/>
          <c:showSerName val="0"/>
          <c:showPercent val="0"/>
          <c:showBubbleSize val="0"/>
        </c:dLbls>
        <c:marker val="1"/>
        <c:smooth val="0"/>
        <c:axId val="432446816"/>
        <c:axId val="432441568"/>
      </c:lineChart>
      <c:catAx>
        <c:axId val="4324468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en-US"/>
          </a:p>
        </c:txPr>
        <c:crossAx val="432441568"/>
        <c:crosses val="autoZero"/>
        <c:auto val="1"/>
        <c:lblAlgn val="ctr"/>
        <c:lblOffset val="100"/>
        <c:noMultiLvlLbl val="0"/>
      </c:catAx>
      <c:valAx>
        <c:axId val="432441568"/>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lang="ja-JP" sz="1400" b="0" i="0" u="none" strike="noStrike" kern="1200" baseline="0">
                <a:solidFill>
                  <a:schemeClr val="tx1">
                    <a:lumMod val="65000"/>
                    <a:lumOff val="35000"/>
                  </a:schemeClr>
                </a:solidFill>
                <a:latin typeface="+mn-lt"/>
                <a:ea typeface="+mn-ea"/>
                <a:cs typeface="+mn-cs"/>
              </a:defRPr>
            </a:pPr>
            <a:endParaRPr lang="en-US"/>
          </a:p>
        </c:txPr>
        <c:crossAx val="43244681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ja-JP" sz="16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US"/>
              <a:t>2.5MW</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Sheet1!$A$4</c:f>
              <c:strCache>
                <c:ptCount val="1"/>
                <c:pt idx="0">
                  <c:v>KAB</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Sheet1!$B$3:$H$3</c:f>
              <c:numCache>
                <c:formatCode>General</c:formatCode>
                <c:ptCount val="7"/>
                <c:pt idx="0">
                  <c:v>1</c:v>
                </c:pt>
                <c:pt idx="1">
                  <c:v>2</c:v>
                </c:pt>
                <c:pt idx="2">
                  <c:v>4</c:v>
                </c:pt>
                <c:pt idx="3">
                  <c:v>8</c:v>
                </c:pt>
                <c:pt idx="4">
                  <c:v>12</c:v>
                </c:pt>
                <c:pt idx="5">
                  <c:v>16</c:v>
                </c:pt>
                <c:pt idx="6">
                  <c:v>24</c:v>
                </c:pt>
              </c:numCache>
            </c:numRef>
          </c:cat>
          <c:val>
            <c:numRef>
              <c:f>Sheet1!$B$4:$H$4</c:f>
              <c:numCache>
                <c:formatCode>[$$-409]#,##0</c:formatCode>
                <c:ptCount val="7"/>
                <c:pt idx="0">
                  <c:v>6187500</c:v>
                </c:pt>
                <c:pt idx="1">
                  <c:v>6531250</c:v>
                </c:pt>
                <c:pt idx="2">
                  <c:v>7218750</c:v>
                </c:pt>
                <c:pt idx="3">
                  <c:v>8593750</c:v>
                </c:pt>
                <c:pt idx="4">
                  <c:v>9968750</c:v>
                </c:pt>
                <c:pt idx="5">
                  <c:v>11343750</c:v>
                </c:pt>
                <c:pt idx="6">
                  <c:v>14093750</c:v>
                </c:pt>
              </c:numCache>
            </c:numRef>
          </c:val>
          <c:smooth val="0"/>
          <c:extLst>
            <c:ext xmlns:c16="http://schemas.microsoft.com/office/drawing/2014/chart" uri="{C3380CC4-5D6E-409C-BE32-E72D297353CC}">
              <c16:uniqueId val="{00000000-382D-48C9-BBD4-2C00D88E1F9B}"/>
            </c:ext>
          </c:extLst>
        </c:ser>
        <c:ser>
          <c:idx val="1"/>
          <c:order val="1"/>
          <c:tx>
            <c:strRef>
              <c:f>Sheet1!$A$5</c:f>
              <c:strCache>
                <c:ptCount val="1"/>
                <c:pt idx="0">
                  <c:v>Li-Ion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Sheet1!$B$3:$H$3</c:f>
              <c:numCache>
                <c:formatCode>General</c:formatCode>
                <c:ptCount val="7"/>
                <c:pt idx="0">
                  <c:v>1</c:v>
                </c:pt>
                <c:pt idx="1">
                  <c:v>2</c:v>
                </c:pt>
                <c:pt idx="2">
                  <c:v>4</c:v>
                </c:pt>
                <c:pt idx="3">
                  <c:v>8</c:v>
                </c:pt>
                <c:pt idx="4">
                  <c:v>12</c:v>
                </c:pt>
                <c:pt idx="5">
                  <c:v>16</c:v>
                </c:pt>
                <c:pt idx="6">
                  <c:v>24</c:v>
                </c:pt>
              </c:numCache>
            </c:numRef>
          </c:cat>
          <c:val>
            <c:numRef>
              <c:f>Sheet1!$B$5:$H$5</c:f>
              <c:numCache>
                <c:formatCode>[$$-409]#,##0</c:formatCode>
                <c:ptCount val="7"/>
                <c:pt idx="0">
                  <c:v>1677100</c:v>
                </c:pt>
                <c:pt idx="1">
                  <c:v>2607100</c:v>
                </c:pt>
                <c:pt idx="2">
                  <c:v>4467100</c:v>
                </c:pt>
                <c:pt idx="3">
                  <c:v>8187100</c:v>
                </c:pt>
                <c:pt idx="4">
                  <c:v>11907100</c:v>
                </c:pt>
                <c:pt idx="5">
                  <c:v>15627100</c:v>
                </c:pt>
                <c:pt idx="6">
                  <c:v>23067100</c:v>
                </c:pt>
              </c:numCache>
            </c:numRef>
          </c:val>
          <c:smooth val="0"/>
          <c:extLst>
            <c:ext xmlns:c16="http://schemas.microsoft.com/office/drawing/2014/chart" uri="{C3380CC4-5D6E-409C-BE32-E72D297353CC}">
              <c16:uniqueId val="{00000001-382D-48C9-BBD4-2C00D88E1F9B}"/>
            </c:ext>
          </c:extLst>
        </c:ser>
        <c:dLbls>
          <c:showLegendKey val="0"/>
          <c:showVal val="0"/>
          <c:showCatName val="0"/>
          <c:showSerName val="0"/>
          <c:showPercent val="0"/>
          <c:showBubbleSize val="0"/>
        </c:dLbls>
        <c:marker val="1"/>
        <c:smooth val="0"/>
        <c:axId val="587135912"/>
        <c:axId val="587138208"/>
      </c:lineChart>
      <c:catAx>
        <c:axId val="5871359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587138208"/>
        <c:crosses val="autoZero"/>
        <c:auto val="1"/>
        <c:lblAlgn val="ctr"/>
        <c:lblOffset val="100"/>
        <c:noMultiLvlLbl val="0"/>
      </c:catAx>
      <c:valAx>
        <c:axId val="587138208"/>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5871359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US"/>
              <a:t>10MW</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Sheet1!$A$20</c:f>
              <c:strCache>
                <c:ptCount val="1"/>
                <c:pt idx="0">
                  <c:v>KAB</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Sheet1!$B$19:$H$19</c:f>
              <c:numCache>
                <c:formatCode>General</c:formatCode>
                <c:ptCount val="7"/>
                <c:pt idx="0">
                  <c:v>1</c:v>
                </c:pt>
                <c:pt idx="1">
                  <c:v>2</c:v>
                </c:pt>
                <c:pt idx="2">
                  <c:v>4</c:v>
                </c:pt>
                <c:pt idx="3">
                  <c:v>8</c:v>
                </c:pt>
                <c:pt idx="4">
                  <c:v>12</c:v>
                </c:pt>
                <c:pt idx="5">
                  <c:v>16</c:v>
                </c:pt>
                <c:pt idx="6">
                  <c:v>24</c:v>
                </c:pt>
              </c:numCache>
            </c:numRef>
          </c:cat>
          <c:val>
            <c:numRef>
              <c:f>Sheet1!$B$20:$H$20</c:f>
              <c:numCache>
                <c:formatCode>[$$-409]#,##0;[Red][$$-409]#,##0</c:formatCode>
                <c:ptCount val="7"/>
                <c:pt idx="0">
                  <c:v>16500000</c:v>
                </c:pt>
                <c:pt idx="1">
                  <c:v>17125000</c:v>
                </c:pt>
                <c:pt idx="2">
                  <c:v>18375000</c:v>
                </c:pt>
                <c:pt idx="3">
                  <c:v>20875000</c:v>
                </c:pt>
                <c:pt idx="4">
                  <c:v>23375000</c:v>
                </c:pt>
                <c:pt idx="5">
                  <c:v>25875000</c:v>
                </c:pt>
                <c:pt idx="6">
                  <c:v>30875000</c:v>
                </c:pt>
              </c:numCache>
            </c:numRef>
          </c:val>
          <c:smooth val="0"/>
          <c:extLst>
            <c:ext xmlns:c16="http://schemas.microsoft.com/office/drawing/2014/chart" uri="{C3380CC4-5D6E-409C-BE32-E72D297353CC}">
              <c16:uniqueId val="{00000000-74A4-4A34-943A-29F333CFACD8}"/>
            </c:ext>
          </c:extLst>
        </c:ser>
        <c:ser>
          <c:idx val="1"/>
          <c:order val="1"/>
          <c:tx>
            <c:strRef>
              <c:f>Sheet1!$A$21</c:f>
              <c:strCache>
                <c:ptCount val="1"/>
                <c:pt idx="0">
                  <c:v>Li-Ion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Sheet1!$B$19:$H$19</c:f>
              <c:numCache>
                <c:formatCode>General</c:formatCode>
                <c:ptCount val="7"/>
                <c:pt idx="0">
                  <c:v>1</c:v>
                </c:pt>
                <c:pt idx="1">
                  <c:v>2</c:v>
                </c:pt>
                <c:pt idx="2">
                  <c:v>4</c:v>
                </c:pt>
                <c:pt idx="3">
                  <c:v>8</c:v>
                </c:pt>
                <c:pt idx="4">
                  <c:v>12</c:v>
                </c:pt>
                <c:pt idx="5">
                  <c:v>16</c:v>
                </c:pt>
                <c:pt idx="6">
                  <c:v>24</c:v>
                </c:pt>
              </c:numCache>
            </c:numRef>
          </c:cat>
          <c:val>
            <c:numRef>
              <c:f>Sheet1!$B$21:$H$21</c:f>
              <c:numCache>
                <c:formatCode>[$$-409]#,##0;[Red][$$-409]#,##0</c:formatCode>
                <c:ptCount val="7"/>
                <c:pt idx="0">
                  <c:v>6627100</c:v>
                </c:pt>
                <c:pt idx="1">
                  <c:v>10347100</c:v>
                </c:pt>
                <c:pt idx="2">
                  <c:v>17787100</c:v>
                </c:pt>
                <c:pt idx="3">
                  <c:v>32667100</c:v>
                </c:pt>
                <c:pt idx="4">
                  <c:v>47547100</c:v>
                </c:pt>
                <c:pt idx="5">
                  <c:v>62427100</c:v>
                </c:pt>
                <c:pt idx="6">
                  <c:v>92187100</c:v>
                </c:pt>
              </c:numCache>
            </c:numRef>
          </c:val>
          <c:smooth val="0"/>
          <c:extLst>
            <c:ext xmlns:c16="http://schemas.microsoft.com/office/drawing/2014/chart" uri="{C3380CC4-5D6E-409C-BE32-E72D297353CC}">
              <c16:uniqueId val="{00000001-74A4-4A34-943A-29F333CFACD8}"/>
            </c:ext>
          </c:extLst>
        </c:ser>
        <c:dLbls>
          <c:showLegendKey val="0"/>
          <c:showVal val="0"/>
          <c:showCatName val="0"/>
          <c:showSerName val="0"/>
          <c:showPercent val="0"/>
          <c:showBubbleSize val="0"/>
        </c:dLbls>
        <c:marker val="1"/>
        <c:smooth val="0"/>
        <c:axId val="720717008"/>
        <c:axId val="720717336"/>
      </c:lineChart>
      <c:catAx>
        <c:axId val="7207170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720717336"/>
        <c:crosses val="autoZero"/>
        <c:auto val="1"/>
        <c:lblAlgn val="ctr"/>
        <c:lblOffset val="100"/>
        <c:noMultiLvlLbl val="0"/>
      </c:catAx>
      <c:valAx>
        <c:axId val="720717336"/>
        <c:scaling>
          <c:orientation val="minMax"/>
        </c:scaling>
        <c:delete val="0"/>
        <c:axPos val="l"/>
        <c:majorGridlines>
          <c:spPr>
            <a:ln w="9525" cap="flat" cmpd="sng" algn="ctr">
              <a:solidFill>
                <a:schemeClr val="tx1">
                  <a:lumMod val="15000"/>
                  <a:lumOff val="85000"/>
                </a:schemeClr>
              </a:solidFill>
              <a:round/>
            </a:ln>
            <a:effectLst/>
          </c:spPr>
        </c:majorGridlines>
        <c:numFmt formatCode="[$$-409]#,##0;[Red][$$-409]#,##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7207170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US"/>
              <a:t>50MW</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Sheet1!$A$56</c:f>
              <c:strCache>
                <c:ptCount val="1"/>
                <c:pt idx="0">
                  <c:v>KAB</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Sheet1!$B$55:$H$55</c:f>
              <c:numCache>
                <c:formatCode>General</c:formatCode>
                <c:ptCount val="7"/>
                <c:pt idx="0">
                  <c:v>1</c:v>
                </c:pt>
                <c:pt idx="1">
                  <c:v>2</c:v>
                </c:pt>
                <c:pt idx="2">
                  <c:v>4</c:v>
                </c:pt>
                <c:pt idx="3">
                  <c:v>8</c:v>
                </c:pt>
                <c:pt idx="4">
                  <c:v>12</c:v>
                </c:pt>
                <c:pt idx="5">
                  <c:v>16</c:v>
                </c:pt>
                <c:pt idx="6">
                  <c:v>24</c:v>
                </c:pt>
              </c:numCache>
            </c:numRef>
          </c:cat>
          <c:val>
            <c:numRef>
              <c:f>Sheet1!$B$56:$H$56</c:f>
              <c:numCache>
                <c:formatCode>[$$-409]#,##0</c:formatCode>
                <c:ptCount val="7"/>
                <c:pt idx="0">
                  <c:v>80109375</c:v>
                </c:pt>
                <c:pt idx="1">
                  <c:v>83187500</c:v>
                </c:pt>
                <c:pt idx="2">
                  <c:v>89343750</c:v>
                </c:pt>
                <c:pt idx="3">
                  <c:v>101656250</c:v>
                </c:pt>
                <c:pt idx="4">
                  <c:v>113968750</c:v>
                </c:pt>
                <c:pt idx="5">
                  <c:v>126281250</c:v>
                </c:pt>
                <c:pt idx="6">
                  <c:v>150906250</c:v>
                </c:pt>
              </c:numCache>
            </c:numRef>
          </c:val>
          <c:smooth val="0"/>
          <c:extLst>
            <c:ext xmlns:c16="http://schemas.microsoft.com/office/drawing/2014/chart" uri="{C3380CC4-5D6E-409C-BE32-E72D297353CC}">
              <c16:uniqueId val="{00000000-534F-4800-911B-286230963681}"/>
            </c:ext>
          </c:extLst>
        </c:ser>
        <c:ser>
          <c:idx val="1"/>
          <c:order val="1"/>
          <c:tx>
            <c:strRef>
              <c:f>Sheet1!$A$57</c:f>
              <c:strCache>
                <c:ptCount val="1"/>
                <c:pt idx="0">
                  <c:v>Li-Ion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Sheet1!$B$55:$H$55</c:f>
              <c:numCache>
                <c:formatCode>General</c:formatCode>
                <c:ptCount val="7"/>
                <c:pt idx="0">
                  <c:v>1</c:v>
                </c:pt>
                <c:pt idx="1">
                  <c:v>2</c:v>
                </c:pt>
                <c:pt idx="2">
                  <c:v>4</c:v>
                </c:pt>
                <c:pt idx="3">
                  <c:v>8</c:v>
                </c:pt>
                <c:pt idx="4">
                  <c:v>12</c:v>
                </c:pt>
                <c:pt idx="5">
                  <c:v>16</c:v>
                </c:pt>
                <c:pt idx="6">
                  <c:v>24</c:v>
                </c:pt>
              </c:numCache>
            </c:numRef>
          </c:cat>
          <c:val>
            <c:numRef>
              <c:f>Sheet1!$B$57:$H$57</c:f>
              <c:numCache>
                <c:formatCode>[$$-409]#,##0</c:formatCode>
                <c:ptCount val="7"/>
                <c:pt idx="0">
                  <c:v>33027100</c:v>
                </c:pt>
                <c:pt idx="1">
                  <c:v>51627100</c:v>
                </c:pt>
                <c:pt idx="2">
                  <c:v>88827100</c:v>
                </c:pt>
                <c:pt idx="3">
                  <c:v>163227100</c:v>
                </c:pt>
                <c:pt idx="4">
                  <c:v>237627100</c:v>
                </c:pt>
                <c:pt idx="5">
                  <c:v>312027100</c:v>
                </c:pt>
                <c:pt idx="6">
                  <c:v>460827100</c:v>
                </c:pt>
              </c:numCache>
            </c:numRef>
          </c:val>
          <c:smooth val="0"/>
          <c:extLst>
            <c:ext xmlns:c16="http://schemas.microsoft.com/office/drawing/2014/chart" uri="{C3380CC4-5D6E-409C-BE32-E72D297353CC}">
              <c16:uniqueId val="{00000001-534F-4800-911B-286230963681}"/>
            </c:ext>
          </c:extLst>
        </c:ser>
        <c:dLbls>
          <c:showLegendKey val="0"/>
          <c:showVal val="0"/>
          <c:showCatName val="0"/>
          <c:showSerName val="0"/>
          <c:showPercent val="0"/>
          <c:showBubbleSize val="0"/>
        </c:dLbls>
        <c:marker val="1"/>
        <c:smooth val="0"/>
        <c:axId val="437487000"/>
        <c:axId val="437487328"/>
      </c:lineChart>
      <c:catAx>
        <c:axId val="4374870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437487328"/>
        <c:crosses val="autoZero"/>
        <c:auto val="1"/>
        <c:lblAlgn val="ctr"/>
        <c:lblOffset val="100"/>
        <c:noMultiLvlLbl val="0"/>
      </c:catAx>
      <c:valAx>
        <c:axId val="437487328"/>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43748700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r>
              <a:rPr lang="en-US"/>
              <a:t>110MW</a:t>
            </a:r>
          </a:p>
        </c:rich>
      </c:tx>
      <c:overlay val="0"/>
      <c:spPr>
        <a:noFill/>
        <a:ln>
          <a:noFill/>
        </a:ln>
        <a:effectLst/>
      </c:spPr>
      <c:txPr>
        <a:bodyPr rot="0" spcFirstLastPara="1" vertOverflow="ellipsis" vert="horz" wrap="square" anchor="ctr" anchorCtr="1"/>
        <a:lstStyle/>
        <a:p>
          <a:pPr>
            <a:defRPr lang="ja-JP"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tx>
            <c:strRef>
              <c:f>Sheet1!$A$93</c:f>
              <c:strCache>
                <c:ptCount val="1"/>
                <c:pt idx="0">
                  <c:v>KAB</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numRef>
              <c:f>Sheet1!$B$92:$H$92</c:f>
              <c:numCache>
                <c:formatCode>General</c:formatCode>
                <c:ptCount val="7"/>
                <c:pt idx="0">
                  <c:v>1</c:v>
                </c:pt>
                <c:pt idx="1">
                  <c:v>2</c:v>
                </c:pt>
                <c:pt idx="2">
                  <c:v>4</c:v>
                </c:pt>
                <c:pt idx="3">
                  <c:v>8</c:v>
                </c:pt>
                <c:pt idx="4">
                  <c:v>12</c:v>
                </c:pt>
                <c:pt idx="5">
                  <c:v>16</c:v>
                </c:pt>
                <c:pt idx="6">
                  <c:v>24</c:v>
                </c:pt>
              </c:numCache>
            </c:numRef>
          </c:cat>
          <c:val>
            <c:numRef>
              <c:f>Sheet1!$B$93:$H$93</c:f>
              <c:numCache>
                <c:formatCode>[$$-409]#,##0</c:formatCode>
                <c:ptCount val="7"/>
                <c:pt idx="0">
                  <c:v>169379375</c:v>
                </c:pt>
                <c:pt idx="1">
                  <c:v>176027500</c:v>
                </c:pt>
                <c:pt idx="2">
                  <c:v>189323750</c:v>
                </c:pt>
                <c:pt idx="3">
                  <c:v>215916250</c:v>
                </c:pt>
                <c:pt idx="4">
                  <c:v>242508750</c:v>
                </c:pt>
                <c:pt idx="5">
                  <c:v>269101250</c:v>
                </c:pt>
                <c:pt idx="6">
                  <c:v>322286250</c:v>
                </c:pt>
              </c:numCache>
            </c:numRef>
          </c:val>
          <c:smooth val="0"/>
          <c:extLst>
            <c:ext xmlns:c16="http://schemas.microsoft.com/office/drawing/2014/chart" uri="{C3380CC4-5D6E-409C-BE32-E72D297353CC}">
              <c16:uniqueId val="{00000000-8E3A-4DF9-A667-8B2271743D11}"/>
            </c:ext>
          </c:extLst>
        </c:ser>
        <c:ser>
          <c:idx val="1"/>
          <c:order val="1"/>
          <c:tx>
            <c:strRef>
              <c:f>Sheet1!$A$94</c:f>
              <c:strCache>
                <c:ptCount val="1"/>
                <c:pt idx="0">
                  <c:v>Li-Ion</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numRef>
              <c:f>Sheet1!$B$92:$H$92</c:f>
              <c:numCache>
                <c:formatCode>General</c:formatCode>
                <c:ptCount val="7"/>
                <c:pt idx="0">
                  <c:v>1</c:v>
                </c:pt>
                <c:pt idx="1">
                  <c:v>2</c:v>
                </c:pt>
                <c:pt idx="2">
                  <c:v>4</c:v>
                </c:pt>
                <c:pt idx="3">
                  <c:v>8</c:v>
                </c:pt>
                <c:pt idx="4">
                  <c:v>12</c:v>
                </c:pt>
                <c:pt idx="5">
                  <c:v>16</c:v>
                </c:pt>
                <c:pt idx="6">
                  <c:v>24</c:v>
                </c:pt>
              </c:numCache>
            </c:numRef>
          </c:cat>
          <c:val>
            <c:numRef>
              <c:f>Sheet1!$B$94:$H$94</c:f>
              <c:numCache>
                <c:formatCode>[$$-409]#,##0</c:formatCode>
                <c:ptCount val="7"/>
                <c:pt idx="0">
                  <c:v>72627100</c:v>
                </c:pt>
                <c:pt idx="1">
                  <c:v>113547100</c:v>
                </c:pt>
                <c:pt idx="2">
                  <c:v>195387100</c:v>
                </c:pt>
                <c:pt idx="3">
                  <c:v>359067100</c:v>
                </c:pt>
                <c:pt idx="4">
                  <c:v>522747100</c:v>
                </c:pt>
                <c:pt idx="5">
                  <c:v>686427100</c:v>
                </c:pt>
                <c:pt idx="6">
                  <c:v>1013787100</c:v>
                </c:pt>
              </c:numCache>
            </c:numRef>
          </c:val>
          <c:smooth val="0"/>
          <c:extLst>
            <c:ext xmlns:c16="http://schemas.microsoft.com/office/drawing/2014/chart" uri="{C3380CC4-5D6E-409C-BE32-E72D297353CC}">
              <c16:uniqueId val="{00000001-8E3A-4DF9-A667-8B2271743D11}"/>
            </c:ext>
          </c:extLst>
        </c:ser>
        <c:dLbls>
          <c:showLegendKey val="0"/>
          <c:showVal val="0"/>
          <c:showCatName val="0"/>
          <c:showSerName val="0"/>
          <c:showPercent val="0"/>
          <c:showBubbleSize val="0"/>
        </c:dLbls>
        <c:marker val="1"/>
        <c:smooth val="0"/>
        <c:axId val="427061296"/>
        <c:axId val="427063592"/>
      </c:lineChart>
      <c:catAx>
        <c:axId val="427061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427063592"/>
        <c:crosses val="autoZero"/>
        <c:auto val="1"/>
        <c:lblAlgn val="ctr"/>
        <c:lblOffset val="100"/>
        <c:noMultiLvlLbl val="0"/>
      </c:catAx>
      <c:valAx>
        <c:axId val="427063592"/>
        <c:scaling>
          <c:orientation val="minMax"/>
        </c:scaling>
        <c:delete val="0"/>
        <c:axPos val="l"/>
        <c:majorGridlines>
          <c:spPr>
            <a:ln w="9525" cap="flat" cmpd="sng" algn="ctr">
              <a:solidFill>
                <a:schemeClr val="tx1">
                  <a:lumMod val="15000"/>
                  <a:lumOff val="85000"/>
                </a:schemeClr>
              </a:solidFill>
              <a:round/>
            </a:ln>
            <a:effectLst/>
          </c:spPr>
        </c:majorGridlines>
        <c:numFmt formatCode="[$$-409]#,##0" sourceLinked="1"/>
        <c:majorTickMark val="none"/>
        <c:minorTickMark val="none"/>
        <c:tickLblPos val="nextTo"/>
        <c:spPr>
          <a:noFill/>
          <a:ln>
            <a:noFill/>
          </a:ln>
          <a:effectLst/>
        </c:spPr>
        <c:txPr>
          <a:bodyPr rot="-60000000" spcFirstLastPara="1" vertOverflow="ellipsis" vert="horz" wrap="square" anchor="ctr" anchorCtr="1"/>
          <a:lstStyle/>
          <a:p>
            <a:pPr>
              <a:defRPr lang="ja-JP" sz="900" b="0" i="0" u="none" strike="noStrike" kern="1200" baseline="0">
                <a:solidFill>
                  <a:schemeClr val="tx1">
                    <a:lumMod val="65000"/>
                    <a:lumOff val="35000"/>
                  </a:schemeClr>
                </a:solidFill>
                <a:latin typeface="+mn-lt"/>
                <a:ea typeface="+mn-ea"/>
                <a:cs typeface="+mn-cs"/>
              </a:defRPr>
            </a:pPr>
            <a:endParaRPr lang="en-US"/>
          </a:p>
        </c:txPr>
        <c:crossAx val="4270612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5" y="4"/>
            <a:ext cx="3078638" cy="511175"/>
          </a:xfrm>
          <a:prstGeom prst="rect">
            <a:avLst/>
          </a:prstGeom>
        </p:spPr>
        <p:txBody>
          <a:bodyPr vert="horz" lIns="91420" tIns="45710" rIns="91420" bIns="4571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4023837" y="4"/>
            <a:ext cx="3078638" cy="511175"/>
          </a:xfrm>
          <a:prstGeom prst="rect">
            <a:avLst/>
          </a:prstGeom>
        </p:spPr>
        <p:txBody>
          <a:bodyPr vert="horz" lIns="91420" tIns="45710" rIns="91420" bIns="45710" rtlCol="0"/>
          <a:lstStyle>
            <a:lvl1pPr algn="r">
              <a:defRPr sz="1200"/>
            </a:lvl1pPr>
          </a:lstStyle>
          <a:p>
            <a:fld id="{6B81EF9F-54AA-434B-8283-2FC1F2FBAFCB}" type="datetimeFigureOut">
              <a:rPr kumimoji="1" lang="ja-JP" altLang="en-US" smtClean="0"/>
              <a:t>2021/3/14</a:t>
            </a:fld>
            <a:endParaRPr kumimoji="1" lang="ja-JP" altLang="en-US"/>
          </a:p>
        </p:txBody>
      </p:sp>
      <p:sp>
        <p:nvSpPr>
          <p:cNvPr id="4" name="フッター プレースホルダー 3"/>
          <p:cNvSpPr>
            <a:spLocks noGrp="1"/>
          </p:cNvSpPr>
          <p:nvPr>
            <p:ph type="ftr" sz="quarter" idx="2"/>
          </p:nvPr>
        </p:nvSpPr>
        <p:spPr>
          <a:xfrm>
            <a:off x="5" y="9721854"/>
            <a:ext cx="3078638" cy="511175"/>
          </a:xfrm>
          <a:prstGeom prst="rect">
            <a:avLst/>
          </a:prstGeom>
        </p:spPr>
        <p:txBody>
          <a:bodyPr vert="horz" lIns="91420" tIns="45710" rIns="91420" bIns="4571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4023837" y="9721854"/>
            <a:ext cx="3078638" cy="511175"/>
          </a:xfrm>
          <a:prstGeom prst="rect">
            <a:avLst/>
          </a:prstGeom>
        </p:spPr>
        <p:txBody>
          <a:bodyPr vert="horz" lIns="91420" tIns="45710" rIns="91420" bIns="45710" rtlCol="0" anchor="b"/>
          <a:lstStyle>
            <a:lvl1pPr algn="r">
              <a:defRPr sz="1200"/>
            </a:lvl1pPr>
          </a:lstStyle>
          <a:p>
            <a:fld id="{7F208FFD-0B74-410F-8F83-EE8364F727E5}" type="slidenum">
              <a:rPr kumimoji="1" lang="ja-JP" altLang="en-US" smtClean="0"/>
              <a:t>‹#›</a:t>
            </a:fld>
            <a:endParaRPr kumimoji="1" lang="ja-JP" altLang="en-US"/>
          </a:p>
        </p:txBody>
      </p:sp>
    </p:spTree>
    <p:extLst>
      <p:ext uri="{BB962C8B-B14F-4D97-AF65-F5344CB8AC3E}">
        <p14:creationId xmlns:p14="http://schemas.microsoft.com/office/powerpoint/2010/main" val="19570416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3" y="4"/>
            <a:ext cx="3078429" cy="511731"/>
          </a:xfrm>
          <a:prstGeom prst="rect">
            <a:avLst/>
          </a:prstGeom>
        </p:spPr>
        <p:txBody>
          <a:bodyPr vert="horz" lIns="94619" tIns="47309" rIns="94619" bIns="47309" rtlCol="0"/>
          <a:lstStyle>
            <a:lvl1pPr algn="l">
              <a:defRPr sz="1200"/>
            </a:lvl1pPr>
          </a:lstStyle>
          <a:p>
            <a:endParaRPr kumimoji="1" lang="ja-JP" altLang="en-US"/>
          </a:p>
        </p:txBody>
      </p:sp>
      <p:sp>
        <p:nvSpPr>
          <p:cNvPr id="3" name="日付プレースホルダー 2"/>
          <p:cNvSpPr>
            <a:spLocks noGrp="1"/>
          </p:cNvSpPr>
          <p:nvPr>
            <p:ph type="dt" idx="1"/>
          </p:nvPr>
        </p:nvSpPr>
        <p:spPr>
          <a:xfrm>
            <a:off x="4023993" y="4"/>
            <a:ext cx="3078429" cy="511731"/>
          </a:xfrm>
          <a:prstGeom prst="rect">
            <a:avLst/>
          </a:prstGeom>
        </p:spPr>
        <p:txBody>
          <a:bodyPr vert="horz" lIns="94619" tIns="47309" rIns="94619" bIns="47309" rtlCol="0"/>
          <a:lstStyle>
            <a:lvl1pPr algn="r">
              <a:defRPr sz="1200"/>
            </a:lvl1pPr>
          </a:lstStyle>
          <a:p>
            <a:fld id="{9091ECE5-4F07-40E0-9EE8-730D9BFC56B8}" type="datetimeFigureOut">
              <a:rPr kumimoji="1" lang="ja-JP" altLang="en-US" smtClean="0"/>
              <a:t>2021/3/14</a:t>
            </a:fld>
            <a:endParaRPr kumimoji="1" lang="ja-JP" altLang="en-US"/>
          </a:p>
        </p:txBody>
      </p:sp>
      <p:sp>
        <p:nvSpPr>
          <p:cNvPr id="4" name="スライド イメージ プレースホルダー 3"/>
          <p:cNvSpPr>
            <a:spLocks noGrp="1" noRot="1" noChangeAspect="1"/>
          </p:cNvSpPr>
          <p:nvPr>
            <p:ph type="sldImg" idx="2"/>
          </p:nvPr>
        </p:nvSpPr>
        <p:spPr>
          <a:xfrm>
            <a:off x="993775" y="768350"/>
            <a:ext cx="5116513" cy="3836988"/>
          </a:xfrm>
          <a:prstGeom prst="rect">
            <a:avLst/>
          </a:prstGeom>
          <a:noFill/>
          <a:ln w="12700">
            <a:solidFill>
              <a:prstClr val="black"/>
            </a:solidFill>
          </a:ln>
        </p:spPr>
        <p:txBody>
          <a:bodyPr vert="horz" lIns="94619" tIns="47309" rIns="94619" bIns="47309" rtlCol="0" anchor="ctr"/>
          <a:lstStyle/>
          <a:p>
            <a:endParaRPr lang="ja-JP" altLang="en-US"/>
          </a:p>
        </p:txBody>
      </p:sp>
      <p:sp>
        <p:nvSpPr>
          <p:cNvPr id="5" name="ノート プレースホルダー 4"/>
          <p:cNvSpPr>
            <a:spLocks noGrp="1"/>
          </p:cNvSpPr>
          <p:nvPr>
            <p:ph type="body" sz="quarter" idx="3"/>
          </p:nvPr>
        </p:nvSpPr>
        <p:spPr>
          <a:xfrm>
            <a:off x="710407" y="4861442"/>
            <a:ext cx="5683250" cy="4605576"/>
          </a:xfrm>
          <a:prstGeom prst="rect">
            <a:avLst/>
          </a:prstGeom>
        </p:spPr>
        <p:txBody>
          <a:bodyPr vert="horz" lIns="94619" tIns="47309" rIns="94619" bIns="47309"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3" y="9721110"/>
            <a:ext cx="3078429" cy="511731"/>
          </a:xfrm>
          <a:prstGeom prst="rect">
            <a:avLst/>
          </a:prstGeom>
        </p:spPr>
        <p:txBody>
          <a:bodyPr vert="horz" lIns="94619" tIns="47309" rIns="94619" bIns="47309"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4023993" y="9721110"/>
            <a:ext cx="3078429" cy="511731"/>
          </a:xfrm>
          <a:prstGeom prst="rect">
            <a:avLst/>
          </a:prstGeom>
        </p:spPr>
        <p:txBody>
          <a:bodyPr vert="horz" lIns="94619" tIns="47309" rIns="94619" bIns="47309" rtlCol="0" anchor="b"/>
          <a:lstStyle>
            <a:lvl1pPr algn="r">
              <a:defRPr sz="1200"/>
            </a:lvl1pPr>
          </a:lstStyle>
          <a:p>
            <a:fld id="{9A317E2A-F40A-4DCE-A2D3-08F5A3162F51}" type="slidenum">
              <a:rPr kumimoji="1" lang="ja-JP" altLang="en-US" smtClean="0"/>
              <a:t>‹#›</a:t>
            </a:fld>
            <a:endParaRPr kumimoji="1" lang="ja-JP" altLang="en-US"/>
          </a:p>
        </p:txBody>
      </p:sp>
    </p:spTree>
    <p:extLst>
      <p:ext uri="{BB962C8B-B14F-4D97-AF65-F5344CB8AC3E}">
        <p14:creationId xmlns:p14="http://schemas.microsoft.com/office/powerpoint/2010/main" val="1294857944"/>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71550" y="762000"/>
            <a:ext cx="5075238" cy="3805238"/>
          </a:xfrm>
        </p:spPr>
      </p:sp>
      <p:sp>
        <p:nvSpPr>
          <p:cNvPr id="3" name="ノート プレースホルダー 2"/>
          <p:cNvSpPr>
            <a:spLocks noGrp="1"/>
          </p:cNvSpPr>
          <p:nvPr>
            <p:ph type="body" idx="1"/>
          </p:nvPr>
        </p:nvSpPr>
        <p:spPr/>
        <p:txBody>
          <a:bodyPr/>
          <a:lstStyle/>
          <a:p>
            <a:r>
              <a:rPr lang="en-US" altLang="ja-JP" dirty="0"/>
              <a:t>Variety of Accumulator and Compressed air battery  </a:t>
            </a:r>
            <a:r>
              <a:rPr lang="ja-JP" altLang="en-US" dirty="0"/>
              <a:t>各種蓄電池と空圧電池の比較</a:t>
            </a:r>
            <a:endParaRPr lang="en-US" altLang="ja-JP" dirty="0"/>
          </a:p>
          <a:p>
            <a:r>
              <a:rPr lang="ja-JP" altLang="en-US" b="1" dirty="0"/>
              <a:t>負荷平準化</a:t>
            </a:r>
            <a:r>
              <a:rPr lang="ja-JP" altLang="en-US" dirty="0"/>
              <a:t>システム 例文帳に追加</a:t>
            </a:r>
          </a:p>
          <a:p>
            <a:r>
              <a:rPr lang="en-US" altLang="ja-JP" dirty="0"/>
              <a:t>LOAD LEVELING SYSTEM</a:t>
            </a:r>
          </a:p>
          <a:p>
            <a:r>
              <a:rPr lang="ja-JP" altLang="en-US" dirty="0"/>
              <a:t>系統安定化装置（</a:t>
            </a:r>
            <a:r>
              <a:rPr lang="en-US" altLang="ja-JP" dirty="0"/>
              <a:t>System </a:t>
            </a:r>
            <a:r>
              <a:rPr lang="en-US" altLang="ja-JP" dirty="0" err="1"/>
              <a:t>Srabilizing</a:t>
            </a:r>
            <a:r>
              <a:rPr lang="en-US" altLang="ja-JP" dirty="0"/>
              <a:t> Controller</a:t>
            </a:r>
            <a:r>
              <a:rPr lang="ja-JP" altLang="en-US" dirty="0"/>
              <a:t>：</a:t>
            </a:r>
            <a:r>
              <a:rPr lang="en-US" altLang="ja-JP" dirty="0"/>
              <a:t>SSC</a:t>
            </a:r>
            <a:r>
              <a:rPr lang="ja-JP" altLang="en-US" dirty="0"/>
              <a:t>）全体外観</a:t>
            </a:r>
            <a:r>
              <a:rPr lang="en-US" altLang="ja-JP" dirty="0"/>
              <a:t>〈</a:t>
            </a:r>
            <a:r>
              <a:rPr lang="ja-JP" altLang="en-US" dirty="0"/>
              <a:t>九州電力株式会社</a:t>
            </a:r>
            <a:r>
              <a:rPr lang="en-US" altLang="ja-JP" dirty="0"/>
              <a:t>〉</a:t>
            </a:r>
          </a:p>
          <a:p>
            <a:endParaRPr kumimoji="1" lang="en-US" altLang="ja-JP" dirty="0"/>
          </a:p>
          <a:p>
            <a:r>
              <a:rPr lang="en-US" altLang="ja-JP" dirty="0"/>
              <a:t>--------</a:t>
            </a:r>
          </a:p>
          <a:p>
            <a:endParaRPr kumimoji="1" lang="en-US" altLang="ja-JP" dirty="0"/>
          </a:p>
          <a:p>
            <a:endParaRPr lang="en-US" altLang="ja-JP" dirty="0"/>
          </a:p>
          <a:p>
            <a:r>
              <a:rPr lang="en-US" altLang="ja-JP" dirty="0"/>
              <a:t>This screen shows various kind of battery for various storage time and output. Generally chemical battery is applied for small capacity, and for the large scale  pumped hydro storage or in future H2 storage would appear.</a:t>
            </a:r>
            <a:endParaRPr kumimoji="1" lang="ja-JP" altLang="en-US" dirty="0"/>
          </a:p>
        </p:txBody>
      </p:sp>
    </p:spTree>
    <p:extLst>
      <p:ext uri="{BB962C8B-B14F-4D97-AF65-F5344CB8AC3E}">
        <p14:creationId xmlns:p14="http://schemas.microsoft.com/office/powerpoint/2010/main" val="153158034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10743920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93775" y="768350"/>
            <a:ext cx="5116513" cy="3836988"/>
          </a:xfrm>
        </p:spPr>
      </p:sp>
      <p:sp>
        <p:nvSpPr>
          <p:cNvPr id="3" name="ノート プレースホルダー 2"/>
          <p:cNvSpPr>
            <a:spLocks noGrp="1"/>
          </p:cNvSpPr>
          <p:nvPr>
            <p:ph type="body" idx="1"/>
          </p:nvPr>
        </p:nvSpPr>
        <p:spPr/>
        <p:txBody>
          <a:bodyPr/>
          <a:lstStyle/>
          <a:p>
            <a:r>
              <a:rPr lang="ja-JP" altLang="en-US" dirty="0"/>
              <a:t>風力発電機の出力</a:t>
            </a:r>
            <a:r>
              <a:rPr lang="ja-JP" altLang="en-US" b="1" dirty="0"/>
              <a:t>電力変動</a:t>
            </a:r>
            <a:r>
              <a:rPr lang="ja-JP" altLang="en-US" dirty="0"/>
              <a:t>抑制装置</a:t>
            </a:r>
            <a:endParaRPr lang="en-US" altLang="ja-JP" dirty="0"/>
          </a:p>
          <a:p>
            <a:r>
              <a:rPr lang="en-US" altLang="ja-JP" dirty="0"/>
              <a:t>OUTPUT ELECTRIC POWER FLUCTUATION RESTRAINING DEVICE OF WIND POWER GENERATOR - </a:t>
            </a:r>
            <a:r>
              <a:rPr lang="ja-JP" altLang="en-US" dirty="0"/>
              <a:t>特許庁</a:t>
            </a:r>
            <a:endParaRPr lang="en-US" altLang="ja-JP" dirty="0"/>
          </a:p>
          <a:p>
            <a:r>
              <a:rPr lang="en-US" altLang="ja-JP" dirty="0"/>
              <a:t>A monitor controller 31 computes and sets an output of a </a:t>
            </a:r>
            <a:r>
              <a:rPr lang="en-US" altLang="ja-JP" b="1" dirty="0"/>
              <a:t>power</a:t>
            </a:r>
            <a:r>
              <a:rPr lang="en-US" altLang="ja-JP" dirty="0"/>
              <a:t> system 5 for adjustment from such information so as to keep the balance of demand and supply, including the naturally </a:t>
            </a:r>
            <a:r>
              <a:rPr lang="en-US" altLang="ja-JP" b="1" dirty="0"/>
              <a:t>fluctuating</a:t>
            </a:r>
            <a:r>
              <a:rPr lang="en-US" altLang="ja-JP" dirty="0"/>
              <a:t> </a:t>
            </a:r>
            <a:r>
              <a:rPr lang="en-US" altLang="ja-JP" b="1" dirty="0"/>
              <a:t>electric</a:t>
            </a:r>
            <a:r>
              <a:rPr lang="en-US" altLang="ja-JP" dirty="0"/>
              <a:t> </a:t>
            </a:r>
            <a:r>
              <a:rPr lang="en-US" altLang="ja-JP" b="1" dirty="0"/>
              <a:t>power</a:t>
            </a:r>
            <a:r>
              <a:rPr lang="en-US" altLang="ja-JP" dirty="0"/>
              <a:t> supply 4.</a:t>
            </a:r>
          </a:p>
          <a:p>
            <a:r>
              <a:rPr lang="ja-JP" altLang="en-US" b="1" dirty="0"/>
              <a:t>熱媒</a:t>
            </a:r>
            <a:r>
              <a:rPr lang="ja-JP" altLang="en-US" dirty="0"/>
              <a:t>体液及び</a:t>
            </a:r>
            <a:r>
              <a:rPr lang="ja-JP" altLang="en-US" b="1" dirty="0"/>
              <a:t>熱媒</a:t>
            </a:r>
            <a:r>
              <a:rPr lang="ja-JP" altLang="en-US" dirty="0"/>
              <a:t>体液の過</a:t>
            </a:r>
            <a:r>
              <a:rPr lang="ja-JP" altLang="en-US" b="1" dirty="0"/>
              <a:t>熱</a:t>
            </a:r>
            <a:r>
              <a:rPr lang="ja-JP" altLang="en-US" dirty="0"/>
              <a:t>防止方法 例文帳に追加</a:t>
            </a:r>
          </a:p>
          <a:p>
            <a:r>
              <a:rPr lang="en-US" altLang="ja-JP" dirty="0"/>
              <a:t>HEATING MEDIUM LIQUID AND METHOD FOR PREVENTING SUPERHEATING OF HEATING MEDIUM LIQUID - </a:t>
            </a:r>
            <a:r>
              <a:rPr lang="ja-JP" altLang="en-US" dirty="0"/>
              <a:t>特許庁</a:t>
            </a:r>
            <a:endParaRPr lang="en-US" altLang="ja-JP" dirty="0"/>
          </a:p>
          <a:p>
            <a:r>
              <a:rPr lang="ja-JP" altLang="en-US" dirty="0"/>
              <a:t>また、ガス温度調整室に導入される高</a:t>
            </a:r>
            <a:r>
              <a:rPr lang="ja-JP" altLang="en-US" b="1" dirty="0"/>
              <a:t>温熱媒</a:t>
            </a:r>
            <a:r>
              <a:rPr lang="ja-JP" altLang="en-US" dirty="0"/>
              <a:t>体に、</a:t>
            </a:r>
            <a:r>
              <a:rPr lang="ja-JP" altLang="en-US" b="1" dirty="0"/>
              <a:t>低温熱媒</a:t>
            </a:r>
            <a:r>
              <a:rPr lang="ja-JP" altLang="en-US" dirty="0"/>
              <a:t>体を混合する</a:t>
            </a:r>
            <a:r>
              <a:rPr lang="ja-JP" altLang="en-US" b="1" dirty="0"/>
              <a:t>低温熱媒</a:t>
            </a:r>
            <a:r>
              <a:rPr lang="ja-JP" altLang="en-US" dirty="0"/>
              <a:t>体供給通路、</a:t>
            </a:r>
            <a:r>
              <a:rPr lang="ja-JP" altLang="en-US" b="1" dirty="0"/>
              <a:t>低温熱媒</a:t>
            </a:r>
            <a:r>
              <a:rPr lang="ja-JP" altLang="en-US" dirty="0"/>
              <a:t>体供給部及び</a:t>
            </a:r>
            <a:r>
              <a:rPr lang="ja-JP" altLang="en-US" b="1" dirty="0"/>
              <a:t>低温熱媒</a:t>
            </a:r>
            <a:r>
              <a:rPr lang="ja-JP" altLang="en-US" dirty="0"/>
              <a:t>体供給弁と、</a:t>
            </a:r>
            <a:r>
              <a:rPr lang="ja-JP" altLang="en-US" b="1" dirty="0"/>
              <a:t>低温熱媒</a:t>
            </a:r>
            <a:r>
              <a:rPr lang="ja-JP" altLang="en-US" dirty="0"/>
              <a:t>体供給弁制御部とを備える。</a:t>
            </a:r>
            <a:endParaRPr lang="en-US" altLang="ja-JP" dirty="0"/>
          </a:p>
          <a:p>
            <a:r>
              <a:rPr lang="en-US" altLang="ja-JP" dirty="0"/>
              <a:t>The vaporizer 1, also, comprises a passage to supply low-temperature heating gas for mixing it with the HG flowing into the room 30; and a supply unit with a valve and a control unit with a valve, these are for the low-temperature heating gas.</a:t>
            </a:r>
            <a:endParaRPr lang="ja-JP" altLang="en-US" dirty="0"/>
          </a:p>
          <a:p>
            <a:r>
              <a:rPr lang="ja-JP" altLang="en-US" b="1" dirty="0"/>
              <a:t>発電</a:t>
            </a:r>
            <a:r>
              <a:rPr lang="ja-JP" altLang="en-US" dirty="0"/>
              <a:t>する</a:t>
            </a:r>
            <a:endParaRPr lang="en-US" altLang="ja-JP" dirty="0"/>
          </a:p>
          <a:p>
            <a:r>
              <a:rPr lang="en-US" altLang="ja-JP" dirty="0"/>
              <a:t>generate electricity </a:t>
            </a:r>
            <a:endParaRPr kumimoji="1" lang="ja-JP" altLang="en-US" dirty="0"/>
          </a:p>
        </p:txBody>
      </p:sp>
    </p:spTree>
    <p:extLst>
      <p:ext uri="{BB962C8B-B14F-4D97-AF65-F5344CB8AC3E}">
        <p14:creationId xmlns:p14="http://schemas.microsoft.com/office/powerpoint/2010/main" val="33831869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317E2A-F40A-4DCE-A2D3-08F5A3162F51}" type="slidenum">
              <a:rPr kumimoji="1" lang="ja-JP" altLang="en-US" smtClean="0"/>
              <a:t>11</a:t>
            </a:fld>
            <a:endParaRPr kumimoji="1" lang="ja-JP" altLang="en-US"/>
          </a:p>
        </p:txBody>
      </p:sp>
    </p:spTree>
    <p:extLst>
      <p:ext uri="{BB962C8B-B14F-4D97-AF65-F5344CB8AC3E}">
        <p14:creationId xmlns:p14="http://schemas.microsoft.com/office/powerpoint/2010/main" val="38001386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11331115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A317E2A-F40A-4DCE-A2D3-08F5A3162F51}" type="slidenum">
              <a:rPr kumimoji="1" lang="ja-JP" altLang="en-US" smtClean="0"/>
              <a:t>15</a:t>
            </a:fld>
            <a:endParaRPr kumimoji="1" lang="ja-JP" altLang="en-US"/>
          </a:p>
        </p:txBody>
      </p:sp>
    </p:spTree>
    <p:extLst>
      <p:ext uri="{BB962C8B-B14F-4D97-AF65-F5344CB8AC3E}">
        <p14:creationId xmlns:p14="http://schemas.microsoft.com/office/powerpoint/2010/main" val="3939771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0417317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41347260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Tree>
    <p:extLst>
      <p:ext uri="{BB962C8B-B14F-4D97-AF65-F5344CB8AC3E}">
        <p14:creationId xmlns:p14="http://schemas.microsoft.com/office/powerpoint/2010/main" val="31413517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AFB73CFB-2679-4FE1-8B15-118A0B4CF715}" type="datetime1">
              <a:rPr kumimoji="1" lang="en-US" altLang="ja-JP" smtClean="0"/>
              <a:t>3/14/2021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1699362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4D22FD8E-3D7C-43A9-B52F-2801A7979E5C}" type="datetime1">
              <a:rPr kumimoji="1" lang="en-US" altLang="ja-JP" smtClean="0"/>
              <a:t>3/14/2021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2310524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B4F20C1B-A3EB-4AE8-9713-06DAFE979379}" type="datetime1">
              <a:rPr kumimoji="1" lang="en-US" altLang="ja-JP" smtClean="0"/>
              <a:t>3/14/2021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8330705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タイトル スライド">
    <p:spTree>
      <p:nvGrpSpPr>
        <p:cNvPr id="1" name=""/>
        <p:cNvGrpSpPr/>
        <p:nvPr/>
      </p:nvGrpSpPr>
      <p:grpSpPr>
        <a:xfrm>
          <a:off x="0" y="0"/>
          <a:ext cx="0" cy="0"/>
          <a:chOff x="0" y="0"/>
          <a:chExt cx="0" cy="0"/>
        </a:xfrm>
      </p:grpSpPr>
      <p:sp>
        <p:nvSpPr>
          <p:cNvPr id="2" name="タイトル 1"/>
          <p:cNvSpPr>
            <a:spLocks noGrp="1"/>
          </p:cNvSpPr>
          <p:nvPr>
            <p:ph type="ctrTitle" hasCustomPrompt="1"/>
          </p:nvPr>
        </p:nvSpPr>
        <p:spPr>
          <a:xfrm>
            <a:off x="685800" y="2130425"/>
            <a:ext cx="7772400" cy="1470025"/>
          </a:xfrm>
        </p:spPr>
        <p:txBody>
          <a:bodyPr/>
          <a:lstStyle>
            <a:lvl1pPr>
              <a:defRPr/>
            </a:lvl1pPr>
          </a:lstStyle>
          <a:p>
            <a:r>
              <a:rPr kumimoji="1" lang="en-US" altLang="ja-JP" dirty="0"/>
              <a:t>A-CAES KAB system </a:t>
            </a:r>
            <a:endParaRPr kumimoji="1" lang="ja-JP" altLang="en-US" dirty="0"/>
          </a:p>
        </p:txBody>
      </p:sp>
      <p:sp>
        <p:nvSpPr>
          <p:cNvPr id="4" name="日付プレースホルダー 3"/>
          <p:cNvSpPr>
            <a:spLocks noGrp="1"/>
          </p:cNvSpPr>
          <p:nvPr>
            <p:ph type="dt" sz="half" idx="10"/>
          </p:nvPr>
        </p:nvSpPr>
        <p:spPr>
          <a:xfrm>
            <a:off x="6516216" y="908720"/>
            <a:ext cx="1557536" cy="365125"/>
          </a:xfrm>
        </p:spPr>
        <p:txBody>
          <a:bodyPr/>
          <a:lstStyle>
            <a:lvl1pPr>
              <a:defRPr sz="1600" baseline="0"/>
            </a:lvl1pPr>
          </a:lstStyle>
          <a:p>
            <a:pPr algn="ctr"/>
            <a:fld id="{7F5588C7-F87E-4B60-939A-CC3716B84EDC}" type="datetime1">
              <a:rPr lang="en-US" altLang="ja-JP" smtClean="0"/>
              <a:t>3/14/2021</a:t>
            </a:fld>
            <a:endParaRPr lang="ja-JP" altLang="en-US" dirty="0"/>
          </a:p>
        </p:txBody>
      </p:sp>
    </p:spTree>
    <p:extLst>
      <p:ext uri="{BB962C8B-B14F-4D97-AF65-F5344CB8AC3E}">
        <p14:creationId xmlns:p14="http://schemas.microsoft.com/office/powerpoint/2010/main" val="30276568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4F56DF-A2B6-41DA-A0B2-7724629CEA97}"/>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0AFA441F-6A5C-4110-9B40-BC3E3CA53024}"/>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0BC5211-A9A0-4599-92FE-7A6E10EC8552}"/>
              </a:ext>
            </a:extLst>
          </p:cNvPr>
          <p:cNvSpPr>
            <a:spLocks noGrp="1"/>
          </p:cNvSpPr>
          <p:nvPr>
            <p:ph type="dt" sz="half" idx="10"/>
          </p:nvPr>
        </p:nvSpPr>
        <p:spPr/>
        <p:txBody>
          <a:bodyPr/>
          <a:lstStyle/>
          <a:p>
            <a:fld id="{DECF5B94-ED37-4861-851A-C98DE73AEA3C}" type="datetime1">
              <a:rPr kumimoji="1" lang="en-US" altLang="ja-JP" smtClean="0"/>
              <a:t>3/14/2021</a:t>
            </a:fld>
            <a:endParaRPr kumimoji="1" lang="ja-JP" altLang="en-US"/>
          </a:p>
        </p:txBody>
      </p:sp>
      <p:sp>
        <p:nvSpPr>
          <p:cNvPr id="5" name="Footer Placeholder 4">
            <a:extLst>
              <a:ext uri="{FF2B5EF4-FFF2-40B4-BE49-F238E27FC236}">
                <a16:creationId xmlns:a16="http://schemas.microsoft.com/office/drawing/2014/main" id="{5FDE8556-6034-42B2-AA33-A6FFDDC83D57}"/>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E82DE4DF-BE09-452A-8548-8BBFB4E04099}"/>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35052261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53C66C-7762-4A0E-9EA2-2800C12172E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43442A3-3D97-4879-91CB-E9372B2AE3B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40A88B-A37F-46CF-B167-60E9E0CA4912}"/>
              </a:ext>
            </a:extLst>
          </p:cNvPr>
          <p:cNvSpPr>
            <a:spLocks noGrp="1"/>
          </p:cNvSpPr>
          <p:nvPr>
            <p:ph type="dt" sz="half" idx="10"/>
          </p:nvPr>
        </p:nvSpPr>
        <p:spPr/>
        <p:txBody>
          <a:bodyPr/>
          <a:lstStyle/>
          <a:p>
            <a:fld id="{C7AE4D24-5EE7-43E8-9A38-207E4773023E}" type="datetime1">
              <a:rPr kumimoji="1" lang="en-US" altLang="ja-JP" smtClean="0"/>
              <a:t>3/14/2021</a:t>
            </a:fld>
            <a:endParaRPr kumimoji="1" lang="ja-JP" altLang="en-US"/>
          </a:p>
        </p:txBody>
      </p:sp>
      <p:sp>
        <p:nvSpPr>
          <p:cNvPr id="5" name="Footer Placeholder 4">
            <a:extLst>
              <a:ext uri="{FF2B5EF4-FFF2-40B4-BE49-F238E27FC236}">
                <a16:creationId xmlns:a16="http://schemas.microsoft.com/office/drawing/2014/main" id="{664278B7-91AB-4C31-BD1E-23AAB961EE49}"/>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0A9F500D-B263-4431-9B66-97AA645F3428}"/>
              </a:ext>
            </a:extLst>
          </p:cNvPr>
          <p:cNvSpPr>
            <a:spLocks noGrp="1"/>
          </p:cNvSpPr>
          <p:nvPr>
            <p:ph type="sldNum" sz="quarter" idx="12"/>
          </p:nvPr>
        </p:nvSpPr>
        <p:spPr>
          <a:xfrm>
            <a:off x="6588224" y="6331744"/>
            <a:ext cx="2057400" cy="365125"/>
          </a:xfrm>
        </p:spPr>
        <p:txBody>
          <a:bodyPr/>
          <a:lstStyle>
            <a:lvl1pPr>
              <a:defRPr sz="2400"/>
            </a:lvl1pPr>
          </a:lstStyle>
          <a:p>
            <a:fld id="{8AC12862-A214-441F-ACCE-B4B56BF7D363}" type="slidenum">
              <a:rPr lang="ja-JP" altLang="en-US" smtClean="0"/>
              <a:pPr/>
              <a:t>‹#›</a:t>
            </a:fld>
            <a:endParaRPr lang="ja-JP" altLang="en-US" dirty="0"/>
          </a:p>
        </p:txBody>
      </p:sp>
    </p:spTree>
    <p:extLst>
      <p:ext uri="{BB962C8B-B14F-4D97-AF65-F5344CB8AC3E}">
        <p14:creationId xmlns:p14="http://schemas.microsoft.com/office/powerpoint/2010/main" val="10946878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34A9A-8761-4DB2-B468-272E1A4D735C}"/>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68032136-0A0D-4E0B-8AA2-5FBFEC47C729}"/>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0A98976-EA0E-4416-990F-70BF95E70C88}"/>
              </a:ext>
            </a:extLst>
          </p:cNvPr>
          <p:cNvSpPr>
            <a:spLocks noGrp="1"/>
          </p:cNvSpPr>
          <p:nvPr>
            <p:ph type="dt" sz="half" idx="10"/>
          </p:nvPr>
        </p:nvSpPr>
        <p:spPr/>
        <p:txBody>
          <a:bodyPr/>
          <a:lstStyle/>
          <a:p>
            <a:fld id="{8C1A1F6E-45A1-48D8-9365-86BA0A9BC52F}" type="datetime1">
              <a:rPr kumimoji="1" lang="en-US" altLang="ja-JP" smtClean="0"/>
              <a:t>3/14/2021</a:t>
            </a:fld>
            <a:endParaRPr kumimoji="1" lang="ja-JP" altLang="en-US"/>
          </a:p>
        </p:txBody>
      </p:sp>
      <p:sp>
        <p:nvSpPr>
          <p:cNvPr id="5" name="Footer Placeholder 4">
            <a:extLst>
              <a:ext uri="{FF2B5EF4-FFF2-40B4-BE49-F238E27FC236}">
                <a16:creationId xmlns:a16="http://schemas.microsoft.com/office/drawing/2014/main" id="{39E8848D-1086-4419-9E95-9EA41F8CDCC4}"/>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3C8D7FB5-F578-4B95-9D9B-5D1CC69767CB}"/>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31568693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423D5-E970-4877-AC54-77F4F3A842C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34022B6-9107-49FD-8C3B-D753DB9D332A}"/>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777C64-13C3-4C1F-9276-BA32D0682109}"/>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514E5D3-5862-4D67-B831-B222CC2C606F}"/>
              </a:ext>
            </a:extLst>
          </p:cNvPr>
          <p:cNvSpPr>
            <a:spLocks noGrp="1"/>
          </p:cNvSpPr>
          <p:nvPr>
            <p:ph type="dt" sz="half" idx="10"/>
          </p:nvPr>
        </p:nvSpPr>
        <p:spPr/>
        <p:txBody>
          <a:bodyPr/>
          <a:lstStyle/>
          <a:p>
            <a:fld id="{B0539D77-0D99-410F-86AA-AE0F1807ECEF}" type="datetime1">
              <a:rPr kumimoji="1" lang="en-US" altLang="ja-JP" smtClean="0"/>
              <a:t>3/14/2021</a:t>
            </a:fld>
            <a:endParaRPr kumimoji="1" lang="ja-JP" altLang="en-US"/>
          </a:p>
        </p:txBody>
      </p:sp>
      <p:sp>
        <p:nvSpPr>
          <p:cNvPr id="6" name="Footer Placeholder 5">
            <a:extLst>
              <a:ext uri="{FF2B5EF4-FFF2-40B4-BE49-F238E27FC236}">
                <a16:creationId xmlns:a16="http://schemas.microsoft.com/office/drawing/2014/main" id="{9975231E-8A07-43D1-84DB-A75CAE6F5ABE}"/>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09509E1D-21D8-44B4-96E5-453D78F717F5}"/>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9973341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A2E248-AA93-42A8-B12E-E5CDD9236DAD}"/>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91B007-F827-488F-82F0-0959EACDA3B8}"/>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32A7D9A9-9E83-4DC6-8527-69602CDC0E2C}"/>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63AF910-923C-4DAE-A57F-31CC8FFE9F9E}"/>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D59519AA-6690-481F-A277-B32841656756}"/>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48C0FE2-646E-4FEC-A61D-F5299363587D}"/>
              </a:ext>
            </a:extLst>
          </p:cNvPr>
          <p:cNvSpPr>
            <a:spLocks noGrp="1"/>
          </p:cNvSpPr>
          <p:nvPr>
            <p:ph type="dt" sz="half" idx="10"/>
          </p:nvPr>
        </p:nvSpPr>
        <p:spPr/>
        <p:txBody>
          <a:bodyPr/>
          <a:lstStyle/>
          <a:p>
            <a:fld id="{F61A4B88-B44B-4554-A3F9-79476462B793}" type="datetime1">
              <a:rPr kumimoji="1" lang="en-US" altLang="ja-JP" smtClean="0"/>
              <a:t>3/14/2021</a:t>
            </a:fld>
            <a:endParaRPr kumimoji="1" lang="ja-JP" altLang="en-US"/>
          </a:p>
        </p:txBody>
      </p:sp>
      <p:sp>
        <p:nvSpPr>
          <p:cNvPr id="8" name="Footer Placeholder 7">
            <a:extLst>
              <a:ext uri="{FF2B5EF4-FFF2-40B4-BE49-F238E27FC236}">
                <a16:creationId xmlns:a16="http://schemas.microsoft.com/office/drawing/2014/main" id="{D3307535-A6F5-4347-B8F8-4497D1F8B1FE}"/>
              </a:ext>
            </a:extLst>
          </p:cNvPr>
          <p:cNvSpPr>
            <a:spLocks noGrp="1"/>
          </p:cNvSpPr>
          <p:nvPr>
            <p:ph type="ftr" sz="quarter" idx="11"/>
          </p:nvPr>
        </p:nvSpPr>
        <p:spPr/>
        <p:txBody>
          <a:bodyPr/>
          <a:lstStyle/>
          <a:p>
            <a:endParaRPr kumimoji="1" lang="ja-JP" altLang="en-US"/>
          </a:p>
        </p:txBody>
      </p:sp>
      <p:sp>
        <p:nvSpPr>
          <p:cNvPr id="9" name="Slide Number Placeholder 8">
            <a:extLst>
              <a:ext uri="{FF2B5EF4-FFF2-40B4-BE49-F238E27FC236}">
                <a16:creationId xmlns:a16="http://schemas.microsoft.com/office/drawing/2014/main" id="{C368EF28-FFAA-448F-895F-8F30080E2C35}"/>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5924547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B8CDF-9B50-4FB7-9F7C-D527F138D26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1FE5CD7-24A5-4BAE-A334-060046FE09F4}"/>
              </a:ext>
            </a:extLst>
          </p:cNvPr>
          <p:cNvSpPr>
            <a:spLocks noGrp="1"/>
          </p:cNvSpPr>
          <p:nvPr>
            <p:ph type="dt" sz="half" idx="10"/>
          </p:nvPr>
        </p:nvSpPr>
        <p:spPr/>
        <p:txBody>
          <a:bodyPr/>
          <a:lstStyle/>
          <a:p>
            <a:fld id="{C844107A-CC2C-4AE1-9E1A-DFE6ABC2A382}" type="datetime1">
              <a:rPr kumimoji="1" lang="en-US" altLang="ja-JP" smtClean="0"/>
              <a:t>3/14/2021</a:t>
            </a:fld>
            <a:endParaRPr kumimoji="1" lang="ja-JP" altLang="en-US"/>
          </a:p>
        </p:txBody>
      </p:sp>
      <p:sp>
        <p:nvSpPr>
          <p:cNvPr id="4" name="Footer Placeholder 3">
            <a:extLst>
              <a:ext uri="{FF2B5EF4-FFF2-40B4-BE49-F238E27FC236}">
                <a16:creationId xmlns:a16="http://schemas.microsoft.com/office/drawing/2014/main" id="{0EA15389-E790-48AD-B2C1-EB2A9C8C6F4A}"/>
              </a:ext>
            </a:extLst>
          </p:cNvPr>
          <p:cNvSpPr>
            <a:spLocks noGrp="1"/>
          </p:cNvSpPr>
          <p:nvPr>
            <p:ph type="ftr" sz="quarter" idx="11"/>
          </p:nvPr>
        </p:nvSpPr>
        <p:spPr/>
        <p:txBody>
          <a:bodyPr/>
          <a:lstStyle/>
          <a:p>
            <a:endParaRPr kumimoji="1" lang="ja-JP" altLang="en-US"/>
          </a:p>
        </p:txBody>
      </p:sp>
      <p:sp>
        <p:nvSpPr>
          <p:cNvPr id="5" name="Slide Number Placeholder 4">
            <a:extLst>
              <a:ext uri="{FF2B5EF4-FFF2-40B4-BE49-F238E27FC236}">
                <a16:creationId xmlns:a16="http://schemas.microsoft.com/office/drawing/2014/main" id="{556541B2-F85B-4925-995C-D83B6ED0EF71}"/>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26082644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8E2D827-B265-4348-BBD4-6A21C2207BBE}"/>
              </a:ext>
            </a:extLst>
          </p:cNvPr>
          <p:cNvSpPr>
            <a:spLocks noGrp="1"/>
          </p:cNvSpPr>
          <p:nvPr>
            <p:ph type="dt" sz="half" idx="10"/>
          </p:nvPr>
        </p:nvSpPr>
        <p:spPr/>
        <p:txBody>
          <a:bodyPr/>
          <a:lstStyle/>
          <a:p>
            <a:fld id="{E2E7DA6C-05DE-457D-9060-A54713E456F8}" type="datetime1">
              <a:rPr kumimoji="1" lang="en-US" altLang="ja-JP" smtClean="0"/>
              <a:t>3/14/2021</a:t>
            </a:fld>
            <a:endParaRPr kumimoji="1" lang="ja-JP" altLang="en-US"/>
          </a:p>
        </p:txBody>
      </p:sp>
      <p:sp>
        <p:nvSpPr>
          <p:cNvPr id="3" name="Footer Placeholder 2">
            <a:extLst>
              <a:ext uri="{FF2B5EF4-FFF2-40B4-BE49-F238E27FC236}">
                <a16:creationId xmlns:a16="http://schemas.microsoft.com/office/drawing/2014/main" id="{57A19C32-A496-4276-AA4C-5489BC58F743}"/>
              </a:ext>
            </a:extLst>
          </p:cNvPr>
          <p:cNvSpPr>
            <a:spLocks noGrp="1"/>
          </p:cNvSpPr>
          <p:nvPr>
            <p:ph type="ftr" sz="quarter" idx="11"/>
          </p:nvPr>
        </p:nvSpPr>
        <p:spPr/>
        <p:txBody>
          <a:bodyPr/>
          <a:lstStyle/>
          <a:p>
            <a:endParaRPr kumimoji="1" lang="ja-JP" altLang="en-US"/>
          </a:p>
        </p:txBody>
      </p:sp>
      <p:sp>
        <p:nvSpPr>
          <p:cNvPr id="4" name="Slide Number Placeholder 3">
            <a:extLst>
              <a:ext uri="{FF2B5EF4-FFF2-40B4-BE49-F238E27FC236}">
                <a16:creationId xmlns:a16="http://schemas.microsoft.com/office/drawing/2014/main" id="{6D848073-755B-43F8-8B6A-A1B3208EB944}"/>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24072368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16618D3D-F2BC-417F-BCA1-FD2191E9A327}" type="datetime1">
              <a:rPr kumimoji="1" lang="en-US" altLang="ja-JP" smtClean="0"/>
              <a:t>3/14/2021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6860670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7D5F4-C230-4117-9585-1FF989277CEA}"/>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A758D75C-55B3-411F-B518-CE542A479884}"/>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E76D3FE-51B2-4C40-8739-156E9345DAB0}"/>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12481032-70BA-4BB8-B040-88F954AF424F}"/>
              </a:ext>
            </a:extLst>
          </p:cNvPr>
          <p:cNvSpPr>
            <a:spLocks noGrp="1"/>
          </p:cNvSpPr>
          <p:nvPr>
            <p:ph type="dt" sz="half" idx="10"/>
          </p:nvPr>
        </p:nvSpPr>
        <p:spPr/>
        <p:txBody>
          <a:bodyPr/>
          <a:lstStyle/>
          <a:p>
            <a:fld id="{CAA15DC0-CB0C-4445-BF0E-6DEC3A2905B0}" type="datetime1">
              <a:rPr kumimoji="1" lang="en-US" altLang="ja-JP" smtClean="0"/>
              <a:t>3/14/2021</a:t>
            </a:fld>
            <a:endParaRPr kumimoji="1" lang="ja-JP" altLang="en-US"/>
          </a:p>
        </p:txBody>
      </p:sp>
      <p:sp>
        <p:nvSpPr>
          <p:cNvPr id="6" name="Footer Placeholder 5">
            <a:extLst>
              <a:ext uri="{FF2B5EF4-FFF2-40B4-BE49-F238E27FC236}">
                <a16:creationId xmlns:a16="http://schemas.microsoft.com/office/drawing/2014/main" id="{0B905B78-1204-4619-8141-4C0F21DD4CBD}"/>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B3B7C1FD-5D40-4B74-B0AF-44C06621C7A4}"/>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4072202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C735A-FE87-49EF-B952-417CD3B0E069}"/>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A0BDDAEF-7A62-45FA-BDF8-F5497B3F827D}"/>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48262F3E-1620-413B-811D-FF702DD8AE93}"/>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7CF8FD23-6966-48B8-9397-0D610AA0B275}"/>
              </a:ext>
            </a:extLst>
          </p:cNvPr>
          <p:cNvSpPr>
            <a:spLocks noGrp="1"/>
          </p:cNvSpPr>
          <p:nvPr>
            <p:ph type="dt" sz="half" idx="10"/>
          </p:nvPr>
        </p:nvSpPr>
        <p:spPr/>
        <p:txBody>
          <a:bodyPr/>
          <a:lstStyle/>
          <a:p>
            <a:fld id="{C251FCF3-0EA9-4617-B287-1A6674887553}" type="datetime1">
              <a:rPr kumimoji="1" lang="en-US" altLang="ja-JP" smtClean="0"/>
              <a:t>3/14/2021</a:t>
            </a:fld>
            <a:endParaRPr kumimoji="1" lang="ja-JP" altLang="en-US"/>
          </a:p>
        </p:txBody>
      </p:sp>
      <p:sp>
        <p:nvSpPr>
          <p:cNvPr id="6" name="Footer Placeholder 5">
            <a:extLst>
              <a:ext uri="{FF2B5EF4-FFF2-40B4-BE49-F238E27FC236}">
                <a16:creationId xmlns:a16="http://schemas.microsoft.com/office/drawing/2014/main" id="{E894DF33-D395-426D-9B55-B5064B81790D}"/>
              </a:ext>
            </a:extLst>
          </p:cNvPr>
          <p:cNvSpPr>
            <a:spLocks noGrp="1"/>
          </p:cNvSpPr>
          <p:nvPr>
            <p:ph type="ftr" sz="quarter" idx="11"/>
          </p:nvPr>
        </p:nvSpPr>
        <p:spPr/>
        <p:txBody>
          <a:bodyPr/>
          <a:lstStyle/>
          <a:p>
            <a:endParaRPr kumimoji="1" lang="ja-JP" altLang="en-US"/>
          </a:p>
        </p:txBody>
      </p:sp>
      <p:sp>
        <p:nvSpPr>
          <p:cNvPr id="7" name="Slide Number Placeholder 6">
            <a:extLst>
              <a:ext uri="{FF2B5EF4-FFF2-40B4-BE49-F238E27FC236}">
                <a16:creationId xmlns:a16="http://schemas.microsoft.com/office/drawing/2014/main" id="{029E5721-B277-4F65-82FD-DE725CD2CA98}"/>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0354470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6779-BD57-4574-913A-A3F4D63600F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AB28E0F-E036-4C46-8081-CCE75112DC3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0FCD12A-9A51-4ECF-8F5A-A80186C7DB0F}"/>
              </a:ext>
            </a:extLst>
          </p:cNvPr>
          <p:cNvSpPr>
            <a:spLocks noGrp="1"/>
          </p:cNvSpPr>
          <p:nvPr>
            <p:ph type="dt" sz="half" idx="10"/>
          </p:nvPr>
        </p:nvSpPr>
        <p:spPr/>
        <p:txBody>
          <a:bodyPr/>
          <a:lstStyle/>
          <a:p>
            <a:fld id="{AC487F05-2589-4BB3-8EB0-60857FE882EE}" type="datetime1">
              <a:rPr kumimoji="1" lang="en-US" altLang="ja-JP" smtClean="0"/>
              <a:t>3/14/2021</a:t>
            </a:fld>
            <a:endParaRPr kumimoji="1" lang="ja-JP" altLang="en-US"/>
          </a:p>
        </p:txBody>
      </p:sp>
      <p:sp>
        <p:nvSpPr>
          <p:cNvPr id="5" name="Footer Placeholder 4">
            <a:extLst>
              <a:ext uri="{FF2B5EF4-FFF2-40B4-BE49-F238E27FC236}">
                <a16:creationId xmlns:a16="http://schemas.microsoft.com/office/drawing/2014/main" id="{7365D271-8135-4F29-A4D6-66F716F759B3}"/>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6AAD220B-5786-4A7B-B08E-601BEC455E9A}"/>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361730065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66A8CBC-AA55-444D-8B6B-841C09566B9E}"/>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C23EE15-3228-40CD-92C8-336C11983891}"/>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6DC50B-91B0-47AB-ACDC-BDC6135FC499}"/>
              </a:ext>
            </a:extLst>
          </p:cNvPr>
          <p:cNvSpPr>
            <a:spLocks noGrp="1"/>
          </p:cNvSpPr>
          <p:nvPr>
            <p:ph type="dt" sz="half" idx="10"/>
          </p:nvPr>
        </p:nvSpPr>
        <p:spPr/>
        <p:txBody>
          <a:bodyPr/>
          <a:lstStyle/>
          <a:p>
            <a:fld id="{E72A7470-0FDE-4F4C-904D-D0D90F74F681}" type="datetime1">
              <a:rPr kumimoji="1" lang="en-US" altLang="ja-JP" smtClean="0"/>
              <a:t>3/14/2021</a:t>
            </a:fld>
            <a:endParaRPr kumimoji="1" lang="ja-JP" altLang="en-US"/>
          </a:p>
        </p:txBody>
      </p:sp>
      <p:sp>
        <p:nvSpPr>
          <p:cNvPr id="5" name="Footer Placeholder 4">
            <a:extLst>
              <a:ext uri="{FF2B5EF4-FFF2-40B4-BE49-F238E27FC236}">
                <a16:creationId xmlns:a16="http://schemas.microsoft.com/office/drawing/2014/main" id="{57EBC8CC-329C-48DB-B333-2E991CC5CE33}"/>
              </a:ext>
            </a:extLst>
          </p:cNvPr>
          <p:cNvSpPr>
            <a:spLocks noGrp="1"/>
          </p:cNvSpPr>
          <p:nvPr>
            <p:ph type="ftr" sz="quarter" idx="11"/>
          </p:nvPr>
        </p:nvSpPr>
        <p:spPr/>
        <p:txBody>
          <a:bodyPr/>
          <a:lstStyle/>
          <a:p>
            <a:endParaRPr kumimoji="1" lang="ja-JP" altLang="en-US"/>
          </a:p>
        </p:txBody>
      </p:sp>
      <p:sp>
        <p:nvSpPr>
          <p:cNvPr id="6" name="Slide Number Placeholder 5">
            <a:extLst>
              <a:ext uri="{FF2B5EF4-FFF2-40B4-BE49-F238E27FC236}">
                <a16:creationId xmlns:a16="http://schemas.microsoft.com/office/drawing/2014/main" id="{460F7FEE-2521-41F7-954D-E04F7A7DB519}"/>
              </a:ext>
            </a:extLst>
          </p:cNvPr>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4801523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9DD3926A-866C-4391-84D5-54AFB9AC957E}" type="datetime1">
              <a:rPr kumimoji="1" lang="en-US" altLang="ja-JP" smtClean="0"/>
              <a:t>3/14/2021</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1314822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FEF6A4CC-A352-4418-BCA8-BE20E38E3053}" type="datetime1">
              <a:rPr kumimoji="1" lang="en-US" altLang="ja-JP" smtClean="0"/>
              <a:t>3/14/2021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20611936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7CB86FD4-4091-41DE-9E4B-BD8A738997C5}" type="datetime1">
              <a:rPr kumimoji="1" lang="en-US" altLang="ja-JP" smtClean="0"/>
              <a:t>3/14/2021</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3702738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19C4E105-C108-4AF7-91AE-98E3E6A2A460}" type="datetime1">
              <a:rPr kumimoji="1" lang="en-US" altLang="ja-JP" smtClean="0"/>
              <a:t>3/14/2021</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6421243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7893EA2E-51A9-4876-B916-74451E748C47}" type="datetime1">
              <a:rPr kumimoji="1" lang="en-US" altLang="ja-JP" smtClean="0"/>
              <a:t>3/14/2021</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805155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AF7CFDF4-F7B2-4064-B9C2-177D41EE8789}" type="datetime1">
              <a:rPr kumimoji="1" lang="en-US" altLang="ja-JP" smtClean="0"/>
              <a:t>3/14/2021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981925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a:t>マスター タイトルの書式設定</a:t>
            </a:r>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E5411C84-3D15-42A8-A165-67A24C116D8B}" type="datetime1">
              <a:rPr kumimoji="1" lang="en-US" altLang="ja-JP" smtClean="0"/>
              <a:t>3/14/2021</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2648562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DE32883-8B10-4920-88AA-F261A2AA24BA}" type="datetime1">
              <a:rPr kumimoji="1" lang="en-US" altLang="ja-JP" smtClean="0"/>
              <a:t>3/14/2021</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40838552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3" r:id="rId12"/>
  </p:sldLayoutIdLst>
  <p:hf hdr="0" ftr="0" dt="0"/>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1409B5B-CF2D-4452-8719-9C630FFEB0E5}"/>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E7B44CD-DA1C-454D-8692-3E464F795DDC}"/>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99ED1-B596-49DD-A895-181AD09E3FC5}"/>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3B03ECE7-86A8-4C4B-9678-C0E7FB658E8D}" type="datetime1">
              <a:rPr kumimoji="1" lang="en-US" altLang="ja-JP" smtClean="0"/>
              <a:t>3/14/2021</a:t>
            </a:fld>
            <a:endParaRPr kumimoji="1" lang="ja-JP" altLang="en-US"/>
          </a:p>
        </p:txBody>
      </p:sp>
      <p:sp>
        <p:nvSpPr>
          <p:cNvPr id="5" name="Footer Placeholder 4">
            <a:extLst>
              <a:ext uri="{FF2B5EF4-FFF2-40B4-BE49-F238E27FC236}">
                <a16:creationId xmlns:a16="http://schemas.microsoft.com/office/drawing/2014/main" id="{7C96293C-9EEC-467F-A6B9-BB76E8C256E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kumimoji="1" lang="ja-JP" altLang="en-US"/>
          </a:p>
        </p:txBody>
      </p:sp>
      <p:sp>
        <p:nvSpPr>
          <p:cNvPr id="6" name="Slide Number Placeholder 5">
            <a:extLst>
              <a:ext uri="{FF2B5EF4-FFF2-40B4-BE49-F238E27FC236}">
                <a16:creationId xmlns:a16="http://schemas.microsoft.com/office/drawing/2014/main" id="{2796935E-BCB7-4BA4-8B32-1AE559E496E4}"/>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AC12862-A214-441F-ACCE-B4B56BF7D363}" type="slidenum">
              <a:rPr kumimoji="1" lang="ja-JP" altLang="en-US" smtClean="0"/>
              <a:t>‹#›</a:t>
            </a:fld>
            <a:endParaRPr kumimoji="1" lang="ja-JP" altLang="en-US"/>
          </a:p>
        </p:txBody>
      </p:sp>
    </p:spTree>
    <p:extLst>
      <p:ext uri="{BB962C8B-B14F-4D97-AF65-F5344CB8AC3E}">
        <p14:creationId xmlns:p14="http://schemas.microsoft.com/office/powerpoint/2010/main" val="2053616619"/>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14.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jpeg"/><Relationship Id="rId4" Type="http://schemas.openxmlformats.org/officeDocument/2006/relationships/image" Target="../media/image12.jpeg"/><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8.xml"/><Relationship Id="rId5" Type="http://schemas.openxmlformats.org/officeDocument/2006/relationships/image" Target="../media/image17.emf"/><Relationship Id="rId4" Type="http://schemas.openxmlformats.org/officeDocument/2006/relationships/package" Target="../embeddings/Microsoft_Excel_Worksheet.xlsx"/></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14.xml"/><Relationship Id="rId6" Type="http://schemas.openxmlformats.org/officeDocument/2006/relationships/image" Target="../media/image19.jpeg"/><Relationship Id="rId5" Type="http://schemas.openxmlformats.org/officeDocument/2006/relationships/image" Target="../media/image18.jp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8.xml"/><Relationship Id="rId5" Type="http://schemas.openxmlformats.org/officeDocument/2006/relationships/image" Target="../media/image21.emf"/><Relationship Id="rId4" Type="http://schemas.openxmlformats.org/officeDocument/2006/relationships/package" Target="../embeddings/Microsoft_Excel_Worksheet1.xlsx"/></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3.png"/><Relationship Id="rId1" Type="http://schemas.openxmlformats.org/officeDocument/2006/relationships/slideLayout" Target="../slideLayouts/slideLayout14.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chart" Target="../charts/chart3.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3.emf"/><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4.jpe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3.png"/><Relationship Id="rId1" Type="http://schemas.openxmlformats.org/officeDocument/2006/relationships/slideLayout" Target="../slideLayouts/slideLayout14.xml"/><Relationship Id="rId5" Type="http://schemas.openxmlformats.org/officeDocument/2006/relationships/image" Target="../media/image30.jp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hyperlink" Target="https://www.kobelco.co.jp/english/machinery/" TargetMode="External"/><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hyperlink" Target="http://www.kobelcocompressors.com/" TargetMode="External"/><Relationship Id="rId4" Type="http://schemas.openxmlformats.org/officeDocument/2006/relationships/hyperlink" Target="mailto:masuday@sv-pathfinders.com"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olrgy2P9wSA" TargetMode="External"/><Relationship Id="rId2" Type="http://schemas.openxmlformats.org/officeDocument/2006/relationships/image" Target="../media/image3.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1.jpeg"/><Relationship Id="rId4" Type="http://schemas.openxmlformats.org/officeDocument/2006/relationships/image" Target="../media/image6.png"/><Relationship Id="rId9"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36" descr="C:\Users\AA15258\Desktop\logo_1_J.jpg">
            <a:extLst>
              <a:ext uri="{FF2B5EF4-FFF2-40B4-BE49-F238E27FC236}">
                <a16:creationId xmlns:a16="http://schemas.microsoft.com/office/drawing/2014/main" id="{B9AEFEF7-B859-4084-A22C-0D64B445DE12}"/>
              </a:ext>
            </a:extLst>
          </p:cNvPr>
          <p:cNvPicPr>
            <a:picLocks noChangeAspect="1" noChangeArrowheads="1"/>
          </p:cNvPicPr>
          <p:nvPr/>
        </p:nvPicPr>
        <p:blipFill>
          <a:blip r:embed="rId2" cstate="print">
            <a:extLst>
              <a:ext uri="{BEBA8EAE-BF5A-486C-A8C5-ECC9F3942E4B}">
                <a14:imgProps xmlns:a14="http://schemas.microsoft.com/office/drawing/2010/main">
                  <a14:imgLayer r:embed="rId3">
                    <a14:imgEffect>
                      <a14:sharpenSoften amount="-10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7092501" y="160690"/>
            <a:ext cx="1891939" cy="40170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ED6E99A-19FA-4D74-BA8E-7E2A76135391}"/>
              </a:ext>
            </a:extLst>
          </p:cNvPr>
          <p:cNvSpPr txBox="1"/>
          <p:nvPr/>
        </p:nvSpPr>
        <p:spPr>
          <a:xfrm>
            <a:off x="1511660" y="936848"/>
            <a:ext cx="6120680" cy="4955203"/>
          </a:xfrm>
          <a:prstGeom prst="rect">
            <a:avLst/>
          </a:prstGeom>
          <a:noFill/>
        </p:spPr>
        <p:txBody>
          <a:bodyPr wrap="square" rtlCol="0">
            <a:spAutoFit/>
          </a:bodyPr>
          <a:lstStyle/>
          <a:p>
            <a:pPr algn="ctr"/>
            <a:r>
              <a:rPr lang="en-US" sz="9600" b="1" dirty="0">
                <a:solidFill>
                  <a:srgbClr val="0070C0"/>
                </a:solidFill>
              </a:rPr>
              <a:t>KAB</a:t>
            </a:r>
            <a:endParaRPr lang="en-US" sz="4400" b="1" dirty="0">
              <a:solidFill>
                <a:srgbClr val="0070C0"/>
              </a:solidFill>
            </a:endParaRPr>
          </a:p>
          <a:p>
            <a:pPr algn="ctr"/>
            <a:r>
              <a:rPr lang="en-US" sz="3200" dirty="0">
                <a:solidFill>
                  <a:schemeClr val="tx1">
                    <a:lumMod val="50000"/>
                    <a:lumOff val="50000"/>
                  </a:schemeClr>
                </a:solidFill>
              </a:rPr>
              <a:t>KOBELCO AIR BATTERY</a:t>
            </a:r>
          </a:p>
          <a:p>
            <a:pPr algn="ctr"/>
            <a:r>
              <a:rPr lang="en-US" sz="2400" dirty="0">
                <a:solidFill>
                  <a:schemeClr val="tx1">
                    <a:lumMod val="50000"/>
                    <a:lumOff val="50000"/>
                  </a:schemeClr>
                </a:solidFill>
              </a:rPr>
              <a:t>Adiabatic Compressed Air Energy Storage</a:t>
            </a:r>
          </a:p>
          <a:p>
            <a:pPr algn="ctr"/>
            <a:endParaRPr lang="en-US" sz="1000" dirty="0"/>
          </a:p>
          <a:p>
            <a:r>
              <a:rPr lang="en-US" sz="3200" b="1" dirty="0">
                <a:solidFill>
                  <a:srgbClr val="00B050"/>
                </a:solidFill>
              </a:rPr>
              <a:t>    Emission Free</a:t>
            </a:r>
          </a:p>
          <a:p>
            <a:r>
              <a:rPr lang="en-US" sz="3200" b="1" dirty="0">
                <a:solidFill>
                  <a:srgbClr val="00B050"/>
                </a:solidFill>
              </a:rPr>
              <a:t>    Economical</a:t>
            </a:r>
          </a:p>
          <a:p>
            <a:r>
              <a:rPr lang="en-US" sz="3200" b="1" dirty="0">
                <a:solidFill>
                  <a:srgbClr val="00B050"/>
                </a:solidFill>
              </a:rPr>
              <a:t>    Efficient</a:t>
            </a:r>
          </a:p>
          <a:p>
            <a:pPr algn="ctr"/>
            <a:endParaRPr lang="en-US" sz="1000" b="1" dirty="0">
              <a:solidFill>
                <a:srgbClr val="00B050"/>
              </a:solidFill>
            </a:endParaRPr>
          </a:p>
          <a:p>
            <a:pPr algn="ctr"/>
            <a:r>
              <a:rPr lang="en-US" sz="2400" b="1" u="sng" dirty="0">
                <a:solidFill>
                  <a:srgbClr val="C00000"/>
                </a:solidFill>
              </a:rPr>
              <a:t>KOBELCO is looking for partners to work with in North America</a:t>
            </a:r>
          </a:p>
        </p:txBody>
      </p:sp>
      <p:sp>
        <p:nvSpPr>
          <p:cNvPr id="2" name="Slide Number Placeholder 1">
            <a:extLst>
              <a:ext uri="{FF2B5EF4-FFF2-40B4-BE49-F238E27FC236}">
                <a16:creationId xmlns:a16="http://schemas.microsoft.com/office/drawing/2014/main" id="{EDA148DA-92C3-420E-8ECA-4E6566B630AB}"/>
              </a:ext>
            </a:extLst>
          </p:cNvPr>
          <p:cNvSpPr>
            <a:spLocks noGrp="1"/>
          </p:cNvSpPr>
          <p:nvPr>
            <p:ph type="sldNum" sz="quarter" idx="12"/>
          </p:nvPr>
        </p:nvSpPr>
        <p:spPr/>
        <p:txBody>
          <a:bodyPr/>
          <a:lstStyle/>
          <a:p>
            <a:fld id="{8AC12862-A214-441F-ACCE-B4B56BF7D363}" type="slidenum">
              <a:rPr kumimoji="1" lang="ja-JP" altLang="en-US" smtClean="0"/>
              <a:t>1</a:t>
            </a:fld>
            <a:endParaRPr kumimoji="1" lang="ja-JP" altLang="en-US" dirty="0"/>
          </a:p>
        </p:txBody>
      </p:sp>
      <p:sp>
        <p:nvSpPr>
          <p:cNvPr id="8" name="TextBox 7">
            <a:extLst>
              <a:ext uri="{FF2B5EF4-FFF2-40B4-BE49-F238E27FC236}">
                <a16:creationId xmlns:a16="http://schemas.microsoft.com/office/drawing/2014/main" id="{E90A588B-899D-473E-A6BB-D3593C602CE4}"/>
              </a:ext>
            </a:extLst>
          </p:cNvPr>
          <p:cNvSpPr txBox="1"/>
          <p:nvPr/>
        </p:nvSpPr>
        <p:spPr>
          <a:xfrm>
            <a:off x="5732512" y="1781200"/>
            <a:ext cx="720080" cy="369332"/>
          </a:xfrm>
          <a:prstGeom prst="rect">
            <a:avLst/>
          </a:prstGeom>
          <a:noFill/>
        </p:spPr>
        <p:txBody>
          <a:bodyPr wrap="square" rtlCol="0">
            <a:spAutoFit/>
          </a:bodyPr>
          <a:lstStyle/>
          <a:p>
            <a:r>
              <a:rPr lang="en-US" altLang="ja-JP" dirty="0">
                <a:solidFill>
                  <a:srgbClr val="0070C0"/>
                </a:solidFill>
              </a:rPr>
              <a:t>TM</a:t>
            </a:r>
            <a:endParaRPr lang="en-US" dirty="0">
              <a:solidFill>
                <a:srgbClr val="0070C0"/>
              </a:solidFill>
            </a:endParaRPr>
          </a:p>
        </p:txBody>
      </p:sp>
      <p:pic>
        <p:nvPicPr>
          <p:cNvPr id="10" name="Picture 9">
            <a:extLst>
              <a:ext uri="{FF2B5EF4-FFF2-40B4-BE49-F238E27FC236}">
                <a16:creationId xmlns:a16="http://schemas.microsoft.com/office/drawing/2014/main" id="{E49CA85F-1C82-4679-857B-795861615E7E}"/>
              </a:ext>
            </a:extLst>
          </p:cNvPr>
          <p:cNvPicPr>
            <a:picLocks noChangeAspect="1"/>
          </p:cNvPicPr>
          <p:nvPr/>
        </p:nvPicPr>
        <p:blipFill>
          <a:blip r:embed="rId4"/>
          <a:stretch>
            <a:fillRect/>
          </a:stretch>
        </p:blipFill>
        <p:spPr>
          <a:xfrm>
            <a:off x="5063852" y="3420988"/>
            <a:ext cx="2057400" cy="1534933"/>
          </a:xfrm>
          <a:prstGeom prst="rect">
            <a:avLst/>
          </a:prstGeom>
        </p:spPr>
      </p:pic>
    </p:spTree>
    <p:extLst>
      <p:ext uri="{BB962C8B-B14F-4D97-AF65-F5344CB8AC3E}">
        <p14:creationId xmlns:p14="http://schemas.microsoft.com/office/powerpoint/2010/main" val="116982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10</a:t>
            </a:fld>
            <a:endParaRPr kumimoji="1" lang="ja-JP" altLang="en-US"/>
          </a:p>
        </p:txBody>
      </p:sp>
      <p:sp>
        <p:nvSpPr>
          <p:cNvPr id="5" name="TextBox 4">
            <a:extLst>
              <a:ext uri="{FF2B5EF4-FFF2-40B4-BE49-F238E27FC236}">
                <a16:creationId xmlns:a16="http://schemas.microsoft.com/office/drawing/2014/main" id="{FA98417E-4920-467B-AB2E-CC27D0CDCA43}"/>
              </a:ext>
            </a:extLst>
          </p:cNvPr>
          <p:cNvSpPr txBox="1"/>
          <p:nvPr/>
        </p:nvSpPr>
        <p:spPr>
          <a:xfrm>
            <a:off x="731650" y="1340768"/>
            <a:ext cx="4896544"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About KOBELCO / VISION  </a:t>
            </a:r>
          </a:p>
          <a:p>
            <a:pPr marL="342900" indent="-342900">
              <a:buFont typeface="Arial" panose="020B0604020202020204" pitchFamily="34" charset="0"/>
              <a:buChar char="•"/>
            </a:pPr>
            <a:r>
              <a:rPr lang="en-US" sz="2000" b="1" dirty="0">
                <a:solidFill>
                  <a:schemeClr val="bg2">
                    <a:lumMod val="75000"/>
                  </a:schemeClr>
                </a:solidFill>
              </a:rPr>
              <a:t>About the KAB</a:t>
            </a:r>
            <a:r>
              <a:rPr lang="en-US" sz="2000" b="1" baseline="30000" dirty="0">
                <a:solidFill>
                  <a:schemeClr val="bg2">
                    <a:lumMod val="75000"/>
                  </a:schemeClr>
                </a:solidFill>
              </a:rPr>
              <a:t>TM</a:t>
            </a:r>
            <a:r>
              <a:rPr lang="en-US" sz="2000" b="1" dirty="0">
                <a:solidFill>
                  <a:schemeClr val="bg2">
                    <a:lumMod val="75000"/>
                  </a:schemeClr>
                </a:solidFill>
              </a:rPr>
              <a:t> A-CAES System</a:t>
            </a:r>
          </a:p>
          <a:p>
            <a:pPr marL="342900" indent="-342900">
              <a:buFont typeface="Arial" panose="020B0604020202020204" pitchFamily="34" charset="0"/>
              <a:buChar char="•"/>
            </a:pPr>
            <a:r>
              <a:rPr lang="en-US" sz="2000" b="1" u="sng" dirty="0">
                <a:solidFill>
                  <a:srgbClr val="E86720"/>
                </a:solidFill>
              </a:rPr>
              <a:t>Value Comparisons</a:t>
            </a:r>
          </a:p>
          <a:p>
            <a:pPr marL="800100" lvl="2" indent="-342900" algn="just">
              <a:buFont typeface="Wingdings" panose="05000000000000000000" pitchFamily="2" charset="2"/>
              <a:buChar char="§"/>
            </a:pPr>
            <a:r>
              <a:rPr lang="en-US" sz="2000" u="sng" dirty="0">
                <a:solidFill>
                  <a:srgbClr val="E86720"/>
                </a:solidFill>
              </a:rPr>
              <a:t>Versus GT-CAES</a:t>
            </a:r>
          </a:p>
          <a:p>
            <a:pPr marL="800100" lvl="2" indent="-342900" algn="just">
              <a:buFont typeface="Wingdings" panose="05000000000000000000" pitchFamily="2" charset="2"/>
              <a:buChar char="§"/>
            </a:pPr>
            <a:r>
              <a:rPr lang="en-US" sz="2000" dirty="0">
                <a:solidFill>
                  <a:schemeClr val="bg2">
                    <a:lumMod val="75000"/>
                  </a:schemeClr>
                </a:solidFill>
              </a:rPr>
              <a:t>Versus Li-Ion Batteries</a:t>
            </a:r>
          </a:p>
          <a:p>
            <a:pPr marL="342900" indent="-342900">
              <a:buFont typeface="Arial" panose="020B0604020202020204" pitchFamily="34" charset="0"/>
              <a:buChar char="•"/>
            </a:pPr>
            <a:r>
              <a:rPr lang="en-US" sz="2000" b="1" dirty="0">
                <a:solidFill>
                  <a:schemeClr val="bg2">
                    <a:lumMod val="75000"/>
                  </a:schemeClr>
                </a:solidFill>
              </a:rPr>
              <a:t>Summary</a:t>
            </a:r>
          </a:p>
          <a:p>
            <a:pPr marL="342900" indent="-342900">
              <a:buFont typeface="Arial" panose="020B0604020202020204" pitchFamily="34" charset="0"/>
              <a:buChar char="•"/>
            </a:pPr>
            <a:r>
              <a:rPr lang="en-US" sz="2000" b="1" dirty="0">
                <a:solidFill>
                  <a:schemeClr val="bg2">
                    <a:lumMod val="75000"/>
                  </a:schemeClr>
                </a:solidFill>
              </a:rPr>
              <a:t>Appendices</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731650" y="323226"/>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Table of Contents</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40357819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718952-C76F-4359-8841-F2C04291EB28}"/>
              </a:ext>
            </a:extLst>
          </p:cNvPr>
          <p:cNvPicPr>
            <a:picLocks noChangeAspect="1"/>
          </p:cNvPicPr>
          <p:nvPr/>
        </p:nvPicPr>
        <p:blipFill>
          <a:blip r:embed="rId3"/>
          <a:stretch>
            <a:fillRect/>
          </a:stretch>
        </p:blipFill>
        <p:spPr>
          <a:xfrm>
            <a:off x="7132382" y="155481"/>
            <a:ext cx="1896020" cy="402371"/>
          </a:xfrm>
          <a:prstGeom prst="rect">
            <a:avLst/>
          </a:prstGeom>
        </p:spPr>
      </p:pic>
      <p:sp>
        <p:nvSpPr>
          <p:cNvPr id="4" name="TextBox 3">
            <a:extLst>
              <a:ext uri="{FF2B5EF4-FFF2-40B4-BE49-F238E27FC236}">
                <a16:creationId xmlns:a16="http://schemas.microsoft.com/office/drawing/2014/main" id="{CB978F4C-6C1A-4E8D-B070-843642097500}"/>
              </a:ext>
            </a:extLst>
          </p:cNvPr>
          <p:cNvSpPr txBox="1"/>
          <p:nvPr/>
        </p:nvSpPr>
        <p:spPr>
          <a:xfrm>
            <a:off x="355597" y="194363"/>
            <a:ext cx="6637448" cy="954107"/>
          </a:xfrm>
          <a:prstGeom prst="rect">
            <a:avLst/>
          </a:prstGeom>
          <a:noFill/>
        </p:spPr>
        <p:txBody>
          <a:bodyPr wrap="square" rtlCol="0">
            <a:spAutoFit/>
          </a:bodyPr>
          <a:lstStyle/>
          <a:p>
            <a:r>
              <a:rPr lang="en-US" sz="3200" b="1" dirty="0"/>
              <a:t>DRY SCREW vs. GT-CAES (TURBO)</a:t>
            </a:r>
          </a:p>
          <a:p>
            <a:r>
              <a:rPr lang="en-US" sz="2400" dirty="0">
                <a:solidFill>
                  <a:srgbClr val="FF0000"/>
                </a:solidFill>
              </a:rPr>
              <a:t>Outline of both systems</a:t>
            </a:r>
          </a:p>
        </p:txBody>
      </p:sp>
      <p:sp>
        <p:nvSpPr>
          <p:cNvPr id="2" name="Slide Number Placeholder 1">
            <a:extLst>
              <a:ext uri="{FF2B5EF4-FFF2-40B4-BE49-F238E27FC236}">
                <a16:creationId xmlns:a16="http://schemas.microsoft.com/office/drawing/2014/main" id="{38478B60-68A9-4913-A4E6-90ADEA072166}"/>
              </a:ext>
            </a:extLst>
          </p:cNvPr>
          <p:cNvSpPr>
            <a:spLocks noGrp="1"/>
          </p:cNvSpPr>
          <p:nvPr>
            <p:ph type="sldNum" sz="quarter" idx="12"/>
          </p:nvPr>
        </p:nvSpPr>
        <p:spPr>
          <a:xfrm>
            <a:off x="6648336" y="6325489"/>
            <a:ext cx="2057400" cy="365125"/>
          </a:xfrm>
        </p:spPr>
        <p:txBody>
          <a:bodyPr/>
          <a:lstStyle/>
          <a:p>
            <a:fld id="{8AC12862-A214-441F-ACCE-B4B56BF7D363}" type="slidenum">
              <a:rPr kumimoji="1" lang="ja-JP" altLang="en-US" sz="2400" smtClean="0"/>
              <a:t>11</a:t>
            </a:fld>
            <a:endParaRPr kumimoji="1" lang="ja-JP" altLang="en-US" sz="2400" dirty="0"/>
          </a:p>
        </p:txBody>
      </p:sp>
      <p:sp>
        <p:nvSpPr>
          <p:cNvPr id="5" name="TextBox 4">
            <a:extLst>
              <a:ext uri="{FF2B5EF4-FFF2-40B4-BE49-F238E27FC236}">
                <a16:creationId xmlns:a16="http://schemas.microsoft.com/office/drawing/2014/main" id="{937AEF1D-8AAB-4F54-AD4D-E56FD7CDDA6E}"/>
              </a:ext>
            </a:extLst>
          </p:cNvPr>
          <p:cNvSpPr txBox="1"/>
          <p:nvPr/>
        </p:nvSpPr>
        <p:spPr>
          <a:xfrm>
            <a:off x="1475580" y="6199496"/>
            <a:ext cx="2232248" cy="369332"/>
          </a:xfrm>
          <a:prstGeom prst="rect">
            <a:avLst/>
          </a:prstGeom>
          <a:noFill/>
        </p:spPr>
        <p:txBody>
          <a:bodyPr wrap="square" rtlCol="0">
            <a:spAutoFit/>
          </a:bodyPr>
          <a:lstStyle/>
          <a:p>
            <a:r>
              <a:rPr lang="en-US" b="1" dirty="0">
                <a:solidFill>
                  <a:srgbClr val="0070C0"/>
                </a:solidFill>
              </a:rPr>
              <a:t>KOBELCO</a:t>
            </a:r>
            <a:r>
              <a:rPr lang="en-US" b="1" dirty="0"/>
              <a:t> DRY SCREW</a:t>
            </a:r>
          </a:p>
        </p:txBody>
      </p:sp>
      <p:sp>
        <p:nvSpPr>
          <p:cNvPr id="6" name="TextBox 5">
            <a:extLst>
              <a:ext uri="{FF2B5EF4-FFF2-40B4-BE49-F238E27FC236}">
                <a16:creationId xmlns:a16="http://schemas.microsoft.com/office/drawing/2014/main" id="{660D526F-EDE8-4930-9BAF-7EBEF2309520}"/>
              </a:ext>
            </a:extLst>
          </p:cNvPr>
          <p:cNvSpPr txBox="1"/>
          <p:nvPr/>
        </p:nvSpPr>
        <p:spPr>
          <a:xfrm>
            <a:off x="4893986" y="6163007"/>
            <a:ext cx="3512884" cy="646331"/>
          </a:xfrm>
          <a:prstGeom prst="rect">
            <a:avLst/>
          </a:prstGeom>
          <a:noFill/>
        </p:spPr>
        <p:txBody>
          <a:bodyPr wrap="square" rtlCol="0">
            <a:spAutoFit/>
          </a:bodyPr>
          <a:lstStyle/>
          <a:p>
            <a:r>
              <a:rPr lang="en-US" b="1" dirty="0"/>
              <a:t>GT-CAES (TURBO) COMPRESSOR</a:t>
            </a:r>
          </a:p>
          <a:p>
            <a:r>
              <a:rPr lang="en-US" b="1" dirty="0"/>
              <a:t>(ex. McIntosh, ALABAMA)</a:t>
            </a:r>
          </a:p>
        </p:txBody>
      </p:sp>
      <p:grpSp>
        <p:nvGrpSpPr>
          <p:cNvPr id="21" name="グループ化 121">
            <a:extLst>
              <a:ext uri="{FF2B5EF4-FFF2-40B4-BE49-F238E27FC236}">
                <a16:creationId xmlns:a16="http://schemas.microsoft.com/office/drawing/2014/main" id="{60722337-8C34-4A53-BE76-5BE9462ADB14}"/>
              </a:ext>
            </a:extLst>
          </p:cNvPr>
          <p:cNvGrpSpPr/>
          <p:nvPr/>
        </p:nvGrpSpPr>
        <p:grpSpPr>
          <a:xfrm>
            <a:off x="5001169" y="3164776"/>
            <a:ext cx="2898978" cy="2954240"/>
            <a:chOff x="4526550" y="2735130"/>
            <a:chExt cx="2898978" cy="3377051"/>
          </a:xfrm>
        </p:grpSpPr>
        <p:sp>
          <p:nvSpPr>
            <p:cNvPr id="22" name="正方形/長方形 4">
              <a:extLst>
                <a:ext uri="{FF2B5EF4-FFF2-40B4-BE49-F238E27FC236}">
                  <a16:creationId xmlns:a16="http://schemas.microsoft.com/office/drawing/2014/main" id="{8F1655CC-49AA-408B-8902-6BDD037557E3}"/>
                </a:ext>
              </a:extLst>
            </p:cNvPr>
            <p:cNvSpPr/>
            <p:nvPr/>
          </p:nvSpPr>
          <p:spPr>
            <a:xfrm>
              <a:off x="4526550" y="2735130"/>
              <a:ext cx="2898978" cy="3377051"/>
            </a:xfrm>
            <a:prstGeom prst="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endParaRPr kumimoji="1" lang="ja-JP" altLang="en-US" sz="1100"/>
            </a:p>
          </p:txBody>
        </p:sp>
        <p:sp>
          <p:nvSpPr>
            <p:cNvPr id="23" name="テキスト ボックス 27">
              <a:extLst>
                <a:ext uri="{FF2B5EF4-FFF2-40B4-BE49-F238E27FC236}">
                  <a16:creationId xmlns:a16="http://schemas.microsoft.com/office/drawing/2014/main" id="{0506C88A-9D71-435D-BF62-DF348B07B765}"/>
                </a:ext>
              </a:extLst>
            </p:cNvPr>
            <p:cNvSpPr txBox="1"/>
            <p:nvPr/>
          </p:nvSpPr>
          <p:spPr>
            <a:xfrm>
              <a:off x="5306334" y="5356284"/>
              <a:ext cx="1080120" cy="261610"/>
            </a:xfrm>
            <a:prstGeom prst="rect">
              <a:avLst/>
            </a:prstGeom>
            <a:noFill/>
            <a:ln>
              <a:noFill/>
            </a:ln>
          </p:spPr>
          <p:txBody>
            <a:bodyPr wrap="square" rtlCol="0">
              <a:spAutoFit/>
            </a:bodyPr>
            <a:lstStyle/>
            <a:p>
              <a:pPr algn="ctr"/>
              <a:r>
                <a:rPr kumimoji="1" lang="en-US" altLang="ja-JP" sz="1100" dirty="0"/>
                <a:t>CAVERN</a:t>
              </a:r>
            </a:p>
          </p:txBody>
        </p:sp>
        <p:sp>
          <p:nvSpPr>
            <p:cNvPr id="24" name="下矢印 28">
              <a:extLst>
                <a:ext uri="{FF2B5EF4-FFF2-40B4-BE49-F238E27FC236}">
                  <a16:creationId xmlns:a16="http://schemas.microsoft.com/office/drawing/2014/main" id="{C6310881-48D8-4340-AD8C-FC4316499580}"/>
                </a:ext>
              </a:extLst>
            </p:cNvPr>
            <p:cNvSpPr/>
            <p:nvPr/>
          </p:nvSpPr>
          <p:spPr>
            <a:xfrm flipV="1">
              <a:off x="6821310" y="4947289"/>
              <a:ext cx="343123" cy="458891"/>
            </a:xfrm>
            <a:prstGeom prst="downArrow">
              <a:avLst>
                <a:gd name="adj1" fmla="val 50000"/>
                <a:gd name="adj2" fmla="val 50000"/>
              </a:avLst>
            </a:prstGeom>
            <a:solidFill>
              <a:srgbClr val="FF00FF"/>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endParaRPr kumimoji="1" lang="ja-JP" altLang="en-US" sz="1100">
                <a:solidFill>
                  <a:srgbClr val="FF0000"/>
                </a:solidFill>
              </a:endParaRPr>
            </a:p>
          </p:txBody>
        </p:sp>
        <p:pic>
          <p:nvPicPr>
            <p:cNvPr id="25" name="Picture 5">
              <a:extLst>
                <a:ext uri="{FF2B5EF4-FFF2-40B4-BE49-F238E27FC236}">
                  <a16:creationId xmlns:a16="http://schemas.microsoft.com/office/drawing/2014/main" id="{23AF5E3A-98CD-450D-A4D4-3B4C4A69476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8351" y="3334579"/>
              <a:ext cx="1189112" cy="1673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6" name="Picture 6">
              <a:extLst>
                <a:ext uri="{FF2B5EF4-FFF2-40B4-BE49-F238E27FC236}">
                  <a16:creationId xmlns:a16="http://schemas.microsoft.com/office/drawing/2014/main" id="{6AC1B3F1-3E9D-43CB-99A8-F2EC4831811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62286" y="3358329"/>
              <a:ext cx="1180171" cy="16178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7" name="角丸四角形 24">
            <a:extLst>
              <a:ext uri="{FF2B5EF4-FFF2-40B4-BE49-F238E27FC236}">
                <a16:creationId xmlns:a16="http://schemas.microsoft.com/office/drawing/2014/main" id="{67F8D2FB-3177-4B73-A357-86455EF05FAA}"/>
              </a:ext>
            </a:extLst>
          </p:cNvPr>
          <p:cNvSpPr/>
          <p:nvPr/>
        </p:nvSpPr>
        <p:spPr>
          <a:xfrm>
            <a:off x="5985357" y="5327293"/>
            <a:ext cx="710995" cy="593835"/>
          </a:xfrm>
          <a:prstGeom prst="roundRect">
            <a:avLst>
              <a:gd name="adj" fmla="val 35857"/>
            </a:avLst>
          </a:prstGeom>
          <a:no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endParaRPr kumimoji="1" lang="ja-JP" altLang="en-US" sz="1100"/>
          </a:p>
        </p:txBody>
      </p:sp>
      <p:sp>
        <p:nvSpPr>
          <p:cNvPr id="28" name="テキスト ボックス 29">
            <a:extLst>
              <a:ext uri="{FF2B5EF4-FFF2-40B4-BE49-F238E27FC236}">
                <a16:creationId xmlns:a16="http://schemas.microsoft.com/office/drawing/2014/main" id="{2ED25732-DD29-420E-85A2-330D3CB5DF75}"/>
              </a:ext>
            </a:extLst>
          </p:cNvPr>
          <p:cNvSpPr txBox="1"/>
          <p:nvPr/>
        </p:nvSpPr>
        <p:spPr>
          <a:xfrm>
            <a:off x="7040295" y="5530571"/>
            <a:ext cx="768846" cy="338554"/>
          </a:xfrm>
          <a:prstGeom prst="rect">
            <a:avLst/>
          </a:prstGeom>
          <a:noFill/>
          <a:ln>
            <a:noFill/>
          </a:ln>
        </p:spPr>
        <p:txBody>
          <a:bodyPr wrap="square" rtlCol="0">
            <a:spAutoFit/>
          </a:bodyPr>
          <a:lstStyle/>
          <a:p>
            <a:pPr algn="ctr"/>
            <a:r>
              <a:rPr kumimoji="1" lang="en-US" altLang="ja-JP" sz="1600" b="1" dirty="0">
                <a:solidFill>
                  <a:srgbClr val="FF00FF"/>
                </a:solidFill>
              </a:rPr>
              <a:t>FUEL</a:t>
            </a:r>
          </a:p>
        </p:txBody>
      </p:sp>
      <p:cxnSp>
        <p:nvCxnSpPr>
          <p:cNvPr id="29" name="カギ線コネクタ 46">
            <a:extLst>
              <a:ext uri="{FF2B5EF4-FFF2-40B4-BE49-F238E27FC236}">
                <a16:creationId xmlns:a16="http://schemas.microsoft.com/office/drawing/2014/main" id="{10A2FDCD-1532-444A-8D98-94E07E3B10AD}"/>
              </a:ext>
            </a:extLst>
          </p:cNvPr>
          <p:cNvCxnSpPr>
            <a:cxnSpLocks/>
          </p:cNvCxnSpPr>
          <p:nvPr/>
        </p:nvCxnSpPr>
        <p:spPr>
          <a:xfrm rot="16200000" flipH="1">
            <a:off x="5543976" y="5180878"/>
            <a:ext cx="457786" cy="424976"/>
          </a:xfrm>
          <a:prstGeom prst="bentConnector2">
            <a:avLst/>
          </a:prstGeom>
          <a:ln w="762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テキスト ボックス 189">
            <a:extLst>
              <a:ext uri="{FF2B5EF4-FFF2-40B4-BE49-F238E27FC236}">
                <a16:creationId xmlns:a16="http://schemas.microsoft.com/office/drawing/2014/main" id="{7FD3B6D4-0BE8-4BAD-871A-32EEF9980E4B}"/>
              </a:ext>
            </a:extLst>
          </p:cNvPr>
          <p:cNvSpPr txBox="1"/>
          <p:nvPr/>
        </p:nvSpPr>
        <p:spPr>
          <a:xfrm>
            <a:off x="5423949" y="3231695"/>
            <a:ext cx="1272755" cy="430887"/>
          </a:xfrm>
          <a:prstGeom prst="rect">
            <a:avLst/>
          </a:prstGeom>
          <a:noFill/>
        </p:spPr>
        <p:txBody>
          <a:bodyPr wrap="square" rtlCol="0">
            <a:spAutoFit/>
          </a:bodyPr>
          <a:lstStyle/>
          <a:p>
            <a:r>
              <a:rPr kumimoji="1" lang="en-US" altLang="ja-JP" sz="1100" dirty="0">
                <a:latin typeface="HGP創英角ｺﾞｼｯｸUB" panose="020B0900000000000000" pitchFamily="50" charset="-128"/>
                <a:ea typeface="HGP創英角ｺﾞｼｯｸUB" panose="020B0900000000000000" pitchFamily="50" charset="-128"/>
              </a:rPr>
              <a:t>100MW </a:t>
            </a:r>
          </a:p>
          <a:p>
            <a:r>
              <a:rPr kumimoji="1" lang="en-US" altLang="ja-JP" sz="1100" dirty="0">
                <a:latin typeface="HGP創英角ｺﾞｼｯｸUB" panose="020B0900000000000000" pitchFamily="50" charset="-128"/>
                <a:ea typeface="HGP創英角ｺﾞｼｯｸUB" panose="020B0900000000000000" pitchFamily="50" charset="-128"/>
              </a:rPr>
              <a:t>Turbo Comp.</a:t>
            </a:r>
            <a:endParaRPr kumimoji="1" lang="ja-JP" altLang="en-US" sz="1100" dirty="0">
              <a:latin typeface="HGP創英角ｺﾞｼｯｸUB" panose="020B0900000000000000" pitchFamily="50" charset="-128"/>
              <a:ea typeface="HGP創英角ｺﾞｼｯｸUB" panose="020B0900000000000000" pitchFamily="50" charset="-128"/>
            </a:endParaRPr>
          </a:p>
        </p:txBody>
      </p:sp>
      <p:sp>
        <p:nvSpPr>
          <p:cNvPr id="32" name="テキスト ボックス 191">
            <a:extLst>
              <a:ext uri="{FF2B5EF4-FFF2-40B4-BE49-F238E27FC236}">
                <a16:creationId xmlns:a16="http://schemas.microsoft.com/office/drawing/2014/main" id="{5CF0F71F-94BA-4166-90A6-371E8441B59A}"/>
              </a:ext>
            </a:extLst>
          </p:cNvPr>
          <p:cNvSpPr txBox="1"/>
          <p:nvPr/>
        </p:nvSpPr>
        <p:spPr>
          <a:xfrm>
            <a:off x="6648336" y="3280324"/>
            <a:ext cx="1272755" cy="430887"/>
          </a:xfrm>
          <a:prstGeom prst="rect">
            <a:avLst/>
          </a:prstGeom>
          <a:noFill/>
        </p:spPr>
        <p:txBody>
          <a:bodyPr wrap="square" rtlCol="0">
            <a:spAutoFit/>
          </a:bodyPr>
          <a:lstStyle/>
          <a:p>
            <a:r>
              <a:rPr kumimoji="1" lang="en-US" altLang="ja-JP" sz="1100" dirty="0">
                <a:latin typeface="HGP創英角ｺﾞｼｯｸUB" panose="020B0900000000000000" pitchFamily="50" charset="-128"/>
                <a:ea typeface="HGP創英角ｺﾞｼｯｸUB" panose="020B0900000000000000" pitchFamily="50" charset="-128"/>
              </a:rPr>
              <a:t>100MW </a:t>
            </a:r>
          </a:p>
          <a:p>
            <a:r>
              <a:rPr kumimoji="1" lang="en-US" altLang="ja-JP" sz="1100" dirty="0">
                <a:latin typeface="HGP創英角ｺﾞｼｯｸUB" panose="020B0900000000000000" pitchFamily="50" charset="-128"/>
                <a:ea typeface="HGP創英角ｺﾞｼｯｸUB" panose="020B0900000000000000" pitchFamily="50" charset="-128"/>
              </a:rPr>
              <a:t>Gas Turbine</a:t>
            </a:r>
            <a:endParaRPr kumimoji="1" lang="ja-JP" altLang="en-US" sz="1100" dirty="0">
              <a:latin typeface="HGP創英角ｺﾞｼｯｸUB" panose="020B0900000000000000" pitchFamily="50" charset="-128"/>
              <a:ea typeface="HGP創英角ｺﾞｼｯｸUB" panose="020B0900000000000000" pitchFamily="50" charset="-128"/>
            </a:endParaRPr>
          </a:p>
        </p:txBody>
      </p:sp>
      <p:grpSp>
        <p:nvGrpSpPr>
          <p:cNvPr id="35" name="グループ化 121">
            <a:extLst>
              <a:ext uri="{FF2B5EF4-FFF2-40B4-BE49-F238E27FC236}">
                <a16:creationId xmlns:a16="http://schemas.microsoft.com/office/drawing/2014/main" id="{6DCEEBEC-7C45-46A6-8478-9FCF0F28E873}"/>
              </a:ext>
            </a:extLst>
          </p:cNvPr>
          <p:cNvGrpSpPr/>
          <p:nvPr/>
        </p:nvGrpSpPr>
        <p:grpSpPr>
          <a:xfrm>
            <a:off x="771083" y="3188271"/>
            <a:ext cx="3275973" cy="2966490"/>
            <a:chOff x="4535150" y="2716245"/>
            <a:chExt cx="2898978" cy="3377051"/>
          </a:xfrm>
        </p:grpSpPr>
        <p:sp>
          <p:nvSpPr>
            <p:cNvPr id="36" name="正方形/長方形 4">
              <a:extLst>
                <a:ext uri="{FF2B5EF4-FFF2-40B4-BE49-F238E27FC236}">
                  <a16:creationId xmlns:a16="http://schemas.microsoft.com/office/drawing/2014/main" id="{FC9C4F26-3C6B-4D21-BA75-1C78C6146129}"/>
                </a:ext>
              </a:extLst>
            </p:cNvPr>
            <p:cNvSpPr/>
            <p:nvPr/>
          </p:nvSpPr>
          <p:spPr>
            <a:xfrm>
              <a:off x="4535150" y="2716245"/>
              <a:ext cx="2898978" cy="3377051"/>
            </a:xfrm>
            <a:prstGeom prst="rect">
              <a:avLst/>
            </a:prstGeom>
            <a:solidFill>
              <a:schemeClr val="bg1"/>
            </a:solidFill>
            <a:ln w="381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endParaRPr kumimoji="1" lang="ja-JP" altLang="en-US" sz="1100"/>
            </a:p>
          </p:txBody>
        </p:sp>
        <p:sp>
          <p:nvSpPr>
            <p:cNvPr id="37" name="テキスト ボックス 27">
              <a:extLst>
                <a:ext uri="{FF2B5EF4-FFF2-40B4-BE49-F238E27FC236}">
                  <a16:creationId xmlns:a16="http://schemas.microsoft.com/office/drawing/2014/main" id="{0058D211-3B4A-4477-AF14-B140ED9D5555}"/>
                </a:ext>
              </a:extLst>
            </p:cNvPr>
            <p:cNvSpPr txBox="1"/>
            <p:nvPr/>
          </p:nvSpPr>
          <p:spPr>
            <a:xfrm>
              <a:off x="6033228" y="5349518"/>
              <a:ext cx="1080120" cy="261610"/>
            </a:xfrm>
            <a:prstGeom prst="rect">
              <a:avLst/>
            </a:prstGeom>
            <a:noFill/>
            <a:ln>
              <a:noFill/>
            </a:ln>
          </p:spPr>
          <p:txBody>
            <a:bodyPr wrap="square" rtlCol="0">
              <a:spAutoFit/>
            </a:bodyPr>
            <a:lstStyle/>
            <a:p>
              <a:pPr algn="ctr"/>
              <a:r>
                <a:rPr kumimoji="1" lang="en-US" altLang="ja-JP" sz="1100" dirty="0"/>
                <a:t>CAVERN</a:t>
              </a:r>
            </a:p>
          </p:txBody>
        </p:sp>
      </p:grpSp>
      <p:sp>
        <p:nvSpPr>
          <p:cNvPr id="38" name="角丸四角形 24">
            <a:extLst>
              <a:ext uri="{FF2B5EF4-FFF2-40B4-BE49-F238E27FC236}">
                <a16:creationId xmlns:a16="http://schemas.microsoft.com/office/drawing/2014/main" id="{3F2369B6-BFB9-49A4-B5C6-9388CAC23717}"/>
              </a:ext>
            </a:extLst>
          </p:cNvPr>
          <p:cNvSpPr/>
          <p:nvPr/>
        </p:nvSpPr>
        <p:spPr>
          <a:xfrm>
            <a:off x="2739798" y="5379227"/>
            <a:ext cx="822807" cy="531106"/>
          </a:xfrm>
          <a:prstGeom prst="roundRect">
            <a:avLst>
              <a:gd name="adj" fmla="val 35857"/>
            </a:avLst>
          </a:prstGeom>
          <a:noFill/>
          <a:ln>
            <a:solidFill>
              <a:sysClr val="windowText" lastClr="00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endParaRPr kumimoji="1" lang="ja-JP" altLang="en-US" sz="1100"/>
          </a:p>
        </p:txBody>
      </p:sp>
      <p:cxnSp>
        <p:nvCxnSpPr>
          <p:cNvPr id="39" name="カギ線コネクタ 46">
            <a:extLst>
              <a:ext uri="{FF2B5EF4-FFF2-40B4-BE49-F238E27FC236}">
                <a16:creationId xmlns:a16="http://schemas.microsoft.com/office/drawing/2014/main" id="{CF50D85C-BF36-41E8-9E19-97796B7DB504}"/>
              </a:ext>
            </a:extLst>
          </p:cNvPr>
          <p:cNvCxnSpPr>
            <a:cxnSpLocks/>
            <a:endCxn id="38" idx="1"/>
          </p:cNvCxnSpPr>
          <p:nvPr/>
        </p:nvCxnSpPr>
        <p:spPr>
          <a:xfrm rot="16200000" flipH="1">
            <a:off x="2296429" y="5201411"/>
            <a:ext cx="461762" cy="424976"/>
          </a:xfrm>
          <a:prstGeom prst="bentConnector2">
            <a:avLst/>
          </a:prstGeom>
          <a:ln w="76200">
            <a:solidFill>
              <a:schemeClr val="accent3">
                <a:lumMod val="50000"/>
              </a:schemeClr>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40" name="Picture 2">
            <a:extLst>
              <a:ext uri="{FF2B5EF4-FFF2-40B4-BE49-F238E27FC236}">
                <a16:creationId xmlns:a16="http://schemas.microsoft.com/office/drawing/2014/main" id="{DC69BA8F-16E0-4061-ADB4-FA95EB4E14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057" y="3231695"/>
            <a:ext cx="2668306" cy="19789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1" name="正方形/長方形 9">
            <a:extLst>
              <a:ext uri="{FF2B5EF4-FFF2-40B4-BE49-F238E27FC236}">
                <a16:creationId xmlns:a16="http://schemas.microsoft.com/office/drawing/2014/main" id="{565A39A4-5A50-4C68-8E47-50B51FE6686F}"/>
              </a:ext>
            </a:extLst>
          </p:cNvPr>
          <p:cNvSpPr/>
          <p:nvPr/>
        </p:nvSpPr>
        <p:spPr>
          <a:xfrm>
            <a:off x="1006015" y="3259298"/>
            <a:ext cx="2668306" cy="1978926"/>
          </a:xfrm>
          <a:prstGeom prst="rect">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l"/>
            <a:endParaRPr kumimoji="1" lang="ja-JP" altLang="en-US" sz="1100"/>
          </a:p>
        </p:txBody>
      </p:sp>
      <p:sp>
        <p:nvSpPr>
          <p:cNvPr id="42" name="テキスト ボックス 76">
            <a:extLst>
              <a:ext uri="{FF2B5EF4-FFF2-40B4-BE49-F238E27FC236}">
                <a16:creationId xmlns:a16="http://schemas.microsoft.com/office/drawing/2014/main" id="{05CFD6BD-855B-4C5A-A196-245C6DAAF81A}"/>
              </a:ext>
            </a:extLst>
          </p:cNvPr>
          <p:cNvSpPr txBox="1"/>
          <p:nvPr/>
        </p:nvSpPr>
        <p:spPr>
          <a:xfrm>
            <a:off x="1325408" y="5643913"/>
            <a:ext cx="1272755" cy="261610"/>
          </a:xfrm>
          <a:prstGeom prst="rect">
            <a:avLst/>
          </a:prstGeom>
          <a:noFill/>
        </p:spPr>
        <p:txBody>
          <a:bodyPr wrap="square" rtlCol="0">
            <a:spAutoFit/>
          </a:bodyPr>
          <a:lstStyle/>
          <a:p>
            <a:r>
              <a:rPr lang="en-US" altLang="ja-JP" sz="1100" dirty="0">
                <a:solidFill>
                  <a:schemeClr val="accent3">
                    <a:lumMod val="50000"/>
                  </a:schemeClr>
                </a:solidFill>
                <a:latin typeface="HGP創英角ｺﾞｼｯｸUB" panose="020B0900000000000000" pitchFamily="50" charset="-128"/>
                <a:ea typeface="HGP創英角ｺﾞｼｯｸUB" panose="020B0900000000000000" pitchFamily="50" charset="-128"/>
              </a:rPr>
              <a:t>DISCHARGE</a:t>
            </a:r>
            <a:r>
              <a:rPr lang="ja-JP" altLang="en-US" sz="1100" dirty="0">
                <a:solidFill>
                  <a:schemeClr val="accent3">
                    <a:lumMod val="50000"/>
                  </a:schemeClr>
                </a:solidFill>
                <a:latin typeface="HGP創英角ｺﾞｼｯｸUB" panose="020B0900000000000000" pitchFamily="50" charset="-128"/>
                <a:ea typeface="HGP創英角ｺﾞｼｯｸUB" panose="020B0900000000000000" pitchFamily="50" charset="-128"/>
              </a:rPr>
              <a:t>　</a:t>
            </a:r>
            <a:endParaRPr kumimoji="1" lang="ja-JP" altLang="en-US" sz="1100" dirty="0">
              <a:solidFill>
                <a:schemeClr val="accent3">
                  <a:lumMod val="50000"/>
                </a:schemeClr>
              </a:solidFill>
              <a:latin typeface="HGP創英角ｺﾞｼｯｸUB" panose="020B0900000000000000" pitchFamily="50" charset="-128"/>
              <a:ea typeface="HGP創英角ｺﾞｼｯｸUB" panose="020B0900000000000000" pitchFamily="50" charset="-128"/>
            </a:endParaRPr>
          </a:p>
        </p:txBody>
      </p:sp>
      <p:sp>
        <p:nvSpPr>
          <p:cNvPr id="43" name="テキスト ボックス 77">
            <a:extLst>
              <a:ext uri="{FF2B5EF4-FFF2-40B4-BE49-F238E27FC236}">
                <a16:creationId xmlns:a16="http://schemas.microsoft.com/office/drawing/2014/main" id="{14A98BD1-BDAE-4717-8C89-C5900D0141F0}"/>
              </a:ext>
            </a:extLst>
          </p:cNvPr>
          <p:cNvSpPr txBox="1"/>
          <p:nvPr/>
        </p:nvSpPr>
        <p:spPr>
          <a:xfrm>
            <a:off x="1312273" y="5394884"/>
            <a:ext cx="1272755" cy="261610"/>
          </a:xfrm>
          <a:prstGeom prst="rect">
            <a:avLst/>
          </a:prstGeom>
          <a:noFill/>
        </p:spPr>
        <p:txBody>
          <a:bodyPr wrap="square" rtlCol="0">
            <a:spAutoFit/>
          </a:bodyPr>
          <a:lstStyle/>
          <a:p>
            <a:r>
              <a:rPr lang="en-US" altLang="ja-JP" sz="1100" dirty="0">
                <a:solidFill>
                  <a:schemeClr val="accent3">
                    <a:lumMod val="50000"/>
                  </a:schemeClr>
                </a:solidFill>
                <a:latin typeface="HGP創英角ｺﾞｼｯｸUB" panose="020B0900000000000000" pitchFamily="50" charset="-128"/>
                <a:ea typeface="HGP創英角ｺﾞｼｯｸUB" panose="020B0900000000000000" pitchFamily="50" charset="-128"/>
              </a:rPr>
              <a:t>CHARGE</a:t>
            </a:r>
            <a:r>
              <a:rPr lang="ja-JP" altLang="en-US" sz="1100" dirty="0">
                <a:solidFill>
                  <a:schemeClr val="accent3">
                    <a:lumMod val="50000"/>
                  </a:schemeClr>
                </a:solidFill>
                <a:latin typeface="HGP創英角ｺﾞｼｯｸUB" panose="020B0900000000000000" pitchFamily="50" charset="-128"/>
                <a:ea typeface="HGP創英角ｺﾞｼｯｸUB" panose="020B0900000000000000" pitchFamily="50" charset="-128"/>
              </a:rPr>
              <a:t>　</a:t>
            </a:r>
            <a:endParaRPr kumimoji="1" lang="ja-JP" altLang="en-US" sz="1100" dirty="0">
              <a:solidFill>
                <a:schemeClr val="accent3">
                  <a:lumMod val="50000"/>
                </a:schemeClr>
              </a:solidFill>
              <a:latin typeface="HGP創英角ｺﾞｼｯｸUB" panose="020B0900000000000000" pitchFamily="50" charset="-128"/>
              <a:ea typeface="HGP創英角ｺﾞｼｯｸUB" panose="020B0900000000000000" pitchFamily="50" charset="-128"/>
            </a:endParaRPr>
          </a:p>
        </p:txBody>
      </p:sp>
      <p:pic>
        <p:nvPicPr>
          <p:cNvPr id="44" name="図 14">
            <a:extLst>
              <a:ext uri="{FF2B5EF4-FFF2-40B4-BE49-F238E27FC236}">
                <a16:creationId xmlns:a16="http://schemas.microsoft.com/office/drawing/2014/main" id="{56197848-CC99-484B-B321-E479F9AD4215}"/>
              </a:ext>
            </a:extLst>
          </p:cNvPr>
          <p:cNvPicPr>
            <a:picLocks noChangeAspect="1"/>
          </p:cNvPicPr>
          <p:nvPr/>
        </p:nvPicPr>
        <p:blipFill rotWithShape="1">
          <a:blip r:embed="rId7"/>
          <a:srcRect l="67824" t="16668" r="20513" b="62959"/>
          <a:stretch/>
        </p:blipFill>
        <p:spPr>
          <a:xfrm>
            <a:off x="6550990" y="1379767"/>
            <a:ext cx="1152000" cy="1131940"/>
          </a:xfrm>
          <a:prstGeom prst="rect">
            <a:avLst/>
          </a:prstGeom>
        </p:spPr>
      </p:pic>
      <p:pic>
        <p:nvPicPr>
          <p:cNvPr id="46" name="Picture 45">
            <a:extLst>
              <a:ext uri="{FF2B5EF4-FFF2-40B4-BE49-F238E27FC236}">
                <a16:creationId xmlns:a16="http://schemas.microsoft.com/office/drawing/2014/main" id="{B069CB7B-A656-434E-9425-16BB1EBAD281}"/>
              </a:ext>
            </a:extLst>
          </p:cNvPr>
          <p:cNvPicPr>
            <a:picLocks noChangeAspect="1"/>
          </p:cNvPicPr>
          <p:nvPr/>
        </p:nvPicPr>
        <p:blipFill>
          <a:blip r:embed="rId8"/>
          <a:stretch>
            <a:fillRect/>
          </a:stretch>
        </p:blipFill>
        <p:spPr>
          <a:xfrm>
            <a:off x="1085596" y="1286853"/>
            <a:ext cx="1919048" cy="1249359"/>
          </a:xfrm>
          <a:prstGeom prst="rect">
            <a:avLst/>
          </a:prstGeom>
        </p:spPr>
      </p:pic>
      <p:sp>
        <p:nvSpPr>
          <p:cNvPr id="7" name="Arrow: Down 6">
            <a:extLst>
              <a:ext uri="{FF2B5EF4-FFF2-40B4-BE49-F238E27FC236}">
                <a16:creationId xmlns:a16="http://schemas.microsoft.com/office/drawing/2014/main" id="{75D96C4F-5772-4383-9D96-8C04CABEC507}"/>
              </a:ext>
            </a:extLst>
          </p:cNvPr>
          <p:cNvSpPr/>
          <p:nvPr/>
        </p:nvSpPr>
        <p:spPr>
          <a:xfrm>
            <a:off x="1336904" y="2555436"/>
            <a:ext cx="511589" cy="57586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8A80DA69-0C5D-47D0-8F9F-E0058ED1C618}"/>
              </a:ext>
            </a:extLst>
          </p:cNvPr>
          <p:cNvCxnSpPr>
            <a:cxnSpLocks/>
          </p:cNvCxnSpPr>
          <p:nvPr/>
        </p:nvCxnSpPr>
        <p:spPr>
          <a:xfrm>
            <a:off x="2954930" y="2482896"/>
            <a:ext cx="3596060" cy="0"/>
          </a:xfrm>
          <a:prstGeom prst="line">
            <a:avLst/>
          </a:prstGeom>
          <a:ln w="76200">
            <a:prstDash val="dash"/>
          </a:ln>
        </p:spPr>
        <p:style>
          <a:lnRef idx="1">
            <a:schemeClr val="accent1"/>
          </a:lnRef>
          <a:fillRef idx="0">
            <a:schemeClr val="accent1"/>
          </a:fillRef>
          <a:effectRef idx="0">
            <a:schemeClr val="accent1"/>
          </a:effectRef>
          <a:fontRef idx="minor">
            <a:schemeClr val="tx1"/>
          </a:fontRef>
        </p:style>
      </p:cxnSp>
      <p:sp>
        <p:nvSpPr>
          <p:cNvPr id="50" name="Arrow: Down 49">
            <a:extLst>
              <a:ext uri="{FF2B5EF4-FFF2-40B4-BE49-F238E27FC236}">
                <a16:creationId xmlns:a16="http://schemas.microsoft.com/office/drawing/2014/main" id="{89D6469D-152B-4969-9634-092EFBCB2285}"/>
              </a:ext>
            </a:extLst>
          </p:cNvPr>
          <p:cNvSpPr/>
          <p:nvPr/>
        </p:nvSpPr>
        <p:spPr>
          <a:xfrm>
            <a:off x="5560381" y="2529785"/>
            <a:ext cx="322334" cy="62209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3" name="カギ線コネクタ 46">
            <a:extLst>
              <a:ext uri="{FF2B5EF4-FFF2-40B4-BE49-F238E27FC236}">
                <a16:creationId xmlns:a16="http://schemas.microsoft.com/office/drawing/2014/main" id="{802E65BF-F768-48AE-9139-A05F2341C3E0}"/>
              </a:ext>
            </a:extLst>
          </p:cNvPr>
          <p:cNvCxnSpPr>
            <a:cxnSpLocks/>
            <a:endCxn id="27" idx="3"/>
          </p:cNvCxnSpPr>
          <p:nvPr/>
        </p:nvCxnSpPr>
        <p:spPr>
          <a:xfrm rot="5400000">
            <a:off x="6633430" y="5197166"/>
            <a:ext cx="489968" cy="364123"/>
          </a:xfrm>
          <a:prstGeom prst="bentConnector2">
            <a:avLst/>
          </a:prstGeom>
          <a:ln w="76200">
            <a:solidFill>
              <a:schemeClr val="accent3">
                <a:lumMod val="50000"/>
              </a:schemeClr>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5" name="Picture 64" descr="A picture containing indoor, table, engine, sitting&#10;&#10;Description automatically generated">
            <a:extLst>
              <a:ext uri="{FF2B5EF4-FFF2-40B4-BE49-F238E27FC236}">
                <a16:creationId xmlns:a16="http://schemas.microsoft.com/office/drawing/2014/main" id="{30B34AEE-9EB0-4491-8B90-27D7E150E04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2577022" y="4515886"/>
            <a:ext cx="1304193" cy="792088"/>
          </a:xfrm>
          <a:prstGeom prst="rect">
            <a:avLst/>
          </a:prstGeom>
        </p:spPr>
      </p:pic>
      <p:sp>
        <p:nvSpPr>
          <p:cNvPr id="69" name="TextBox 68">
            <a:extLst>
              <a:ext uri="{FF2B5EF4-FFF2-40B4-BE49-F238E27FC236}">
                <a16:creationId xmlns:a16="http://schemas.microsoft.com/office/drawing/2014/main" id="{28AD6174-9F50-4E34-9C3A-454B1DF1710F}"/>
              </a:ext>
            </a:extLst>
          </p:cNvPr>
          <p:cNvSpPr txBox="1"/>
          <p:nvPr/>
        </p:nvSpPr>
        <p:spPr>
          <a:xfrm>
            <a:off x="3209569" y="1324909"/>
            <a:ext cx="3030280" cy="923330"/>
          </a:xfrm>
          <a:prstGeom prst="rect">
            <a:avLst/>
          </a:prstGeom>
          <a:solidFill>
            <a:srgbClr val="CCFFFF"/>
          </a:solidFill>
          <a:ln>
            <a:solidFill>
              <a:schemeClr val="accent1"/>
            </a:solidFill>
          </a:ln>
        </p:spPr>
        <p:txBody>
          <a:bodyPr wrap="square" rtlCol="0">
            <a:spAutoFit/>
          </a:bodyPr>
          <a:lstStyle/>
          <a:p>
            <a:pPr algn="ctr"/>
            <a:r>
              <a:rPr lang="en-US" dirty="0">
                <a:solidFill>
                  <a:schemeClr val="tx1">
                    <a:lumMod val="50000"/>
                    <a:lumOff val="50000"/>
                  </a:schemeClr>
                </a:solidFill>
              </a:rPr>
              <a:t>Flexibility of Dry Screw makes KAB able to operate with only Renewable Energy input.</a:t>
            </a:r>
          </a:p>
        </p:txBody>
      </p:sp>
      <p:sp>
        <p:nvSpPr>
          <p:cNvPr id="71" name="TextBox 70">
            <a:extLst>
              <a:ext uri="{FF2B5EF4-FFF2-40B4-BE49-F238E27FC236}">
                <a16:creationId xmlns:a16="http://schemas.microsoft.com/office/drawing/2014/main" id="{FDBE0562-A72D-4ABE-8D92-378B1E8E63A9}"/>
              </a:ext>
            </a:extLst>
          </p:cNvPr>
          <p:cNvSpPr txBox="1"/>
          <p:nvPr/>
        </p:nvSpPr>
        <p:spPr>
          <a:xfrm>
            <a:off x="6480953" y="1102557"/>
            <a:ext cx="1463141" cy="276999"/>
          </a:xfrm>
          <a:prstGeom prst="rect">
            <a:avLst/>
          </a:prstGeom>
          <a:noFill/>
        </p:spPr>
        <p:txBody>
          <a:bodyPr wrap="square" rtlCol="0">
            <a:spAutoFit/>
          </a:bodyPr>
          <a:lstStyle/>
          <a:p>
            <a:r>
              <a:rPr lang="en-US" sz="1200" dirty="0"/>
              <a:t>FUEL POWER PLANT</a:t>
            </a:r>
          </a:p>
        </p:txBody>
      </p:sp>
      <p:sp>
        <p:nvSpPr>
          <p:cNvPr id="72" name="TextBox 71">
            <a:extLst>
              <a:ext uri="{FF2B5EF4-FFF2-40B4-BE49-F238E27FC236}">
                <a16:creationId xmlns:a16="http://schemas.microsoft.com/office/drawing/2014/main" id="{3BE6F97F-C98B-406E-A24B-548853556C58}"/>
              </a:ext>
            </a:extLst>
          </p:cNvPr>
          <p:cNvSpPr txBox="1"/>
          <p:nvPr/>
        </p:nvSpPr>
        <p:spPr>
          <a:xfrm>
            <a:off x="5885277" y="2848585"/>
            <a:ext cx="2437650" cy="307777"/>
          </a:xfrm>
          <a:prstGeom prst="rect">
            <a:avLst/>
          </a:prstGeom>
          <a:solidFill>
            <a:schemeClr val="bg1"/>
          </a:solidFill>
        </p:spPr>
        <p:txBody>
          <a:bodyPr wrap="square" rtlCol="0">
            <a:spAutoFit/>
          </a:bodyPr>
          <a:lstStyle/>
          <a:p>
            <a:r>
              <a:rPr lang="en-US" sz="1400" dirty="0"/>
              <a:t>Need Fuel support to operate</a:t>
            </a:r>
          </a:p>
        </p:txBody>
      </p:sp>
      <p:sp>
        <p:nvSpPr>
          <p:cNvPr id="73" name="TextBox 72">
            <a:extLst>
              <a:ext uri="{FF2B5EF4-FFF2-40B4-BE49-F238E27FC236}">
                <a16:creationId xmlns:a16="http://schemas.microsoft.com/office/drawing/2014/main" id="{04893F1E-E607-482D-AD4A-2F39E2F4FDA2}"/>
              </a:ext>
            </a:extLst>
          </p:cNvPr>
          <p:cNvSpPr txBox="1"/>
          <p:nvPr/>
        </p:nvSpPr>
        <p:spPr>
          <a:xfrm>
            <a:off x="1905225" y="2623928"/>
            <a:ext cx="2138177" cy="307777"/>
          </a:xfrm>
          <a:prstGeom prst="rect">
            <a:avLst/>
          </a:prstGeom>
          <a:solidFill>
            <a:schemeClr val="bg1"/>
          </a:solidFill>
        </p:spPr>
        <p:txBody>
          <a:bodyPr wrap="square" rtlCol="0">
            <a:spAutoFit/>
          </a:bodyPr>
          <a:lstStyle/>
          <a:p>
            <a:r>
              <a:rPr lang="en-US" sz="1400" dirty="0"/>
              <a:t>100% by renewable plant</a:t>
            </a:r>
          </a:p>
        </p:txBody>
      </p:sp>
    </p:spTree>
    <p:extLst>
      <p:ext uri="{BB962C8B-B14F-4D97-AF65-F5344CB8AC3E}">
        <p14:creationId xmlns:p14="http://schemas.microsoft.com/office/powerpoint/2010/main" val="22126226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0F0681-9E6A-4239-AD6D-CFDD7C010DBE}"/>
              </a:ext>
            </a:extLst>
          </p:cNvPr>
          <p:cNvSpPr txBox="1"/>
          <p:nvPr/>
        </p:nvSpPr>
        <p:spPr>
          <a:xfrm>
            <a:off x="538094" y="361700"/>
            <a:ext cx="7418282" cy="954107"/>
          </a:xfrm>
          <a:prstGeom prst="rect">
            <a:avLst/>
          </a:prstGeom>
          <a:noFill/>
        </p:spPr>
        <p:txBody>
          <a:bodyPr wrap="square" rtlCol="0">
            <a:spAutoFit/>
          </a:bodyPr>
          <a:lstStyle/>
          <a:p>
            <a:r>
              <a:rPr lang="en-US" sz="3200" b="1" dirty="0"/>
              <a:t>DRY SCREW vs. GT-CAES (TURBO)</a:t>
            </a:r>
          </a:p>
          <a:p>
            <a:r>
              <a:rPr lang="en-US" sz="2400" dirty="0"/>
              <a:t>advantages of Dry Screw                                         </a:t>
            </a:r>
          </a:p>
        </p:txBody>
      </p:sp>
      <p:pic>
        <p:nvPicPr>
          <p:cNvPr id="7" name="Picture 6">
            <a:extLst>
              <a:ext uri="{FF2B5EF4-FFF2-40B4-BE49-F238E27FC236}">
                <a16:creationId xmlns:a16="http://schemas.microsoft.com/office/drawing/2014/main" id="{592B6932-A3E5-4103-87D3-5A279D8039C7}"/>
              </a:ext>
            </a:extLst>
          </p:cNvPr>
          <p:cNvPicPr>
            <a:picLocks noChangeAspect="1"/>
          </p:cNvPicPr>
          <p:nvPr/>
        </p:nvPicPr>
        <p:blipFill>
          <a:blip r:embed="rId2"/>
          <a:stretch>
            <a:fillRect/>
          </a:stretch>
        </p:blipFill>
        <p:spPr>
          <a:xfrm>
            <a:off x="7132382" y="155481"/>
            <a:ext cx="1896020" cy="402371"/>
          </a:xfrm>
          <a:prstGeom prst="rect">
            <a:avLst/>
          </a:prstGeom>
        </p:spPr>
      </p:pic>
      <p:sp>
        <p:nvSpPr>
          <p:cNvPr id="3" name="TextBox 2">
            <a:extLst>
              <a:ext uri="{FF2B5EF4-FFF2-40B4-BE49-F238E27FC236}">
                <a16:creationId xmlns:a16="http://schemas.microsoft.com/office/drawing/2014/main" id="{24FD6ABA-6C83-4854-8CBF-8658635770CC}"/>
              </a:ext>
            </a:extLst>
          </p:cNvPr>
          <p:cNvSpPr txBox="1"/>
          <p:nvPr/>
        </p:nvSpPr>
        <p:spPr>
          <a:xfrm>
            <a:off x="609118" y="1324693"/>
            <a:ext cx="8245722" cy="2000548"/>
          </a:xfrm>
          <a:prstGeom prst="rect">
            <a:avLst/>
          </a:prstGeom>
          <a:noFill/>
        </p:spPr>
        <p:txBody>
          <a:bodyPr wrap="square" rtlCol="0">
            <a:spAutoFit/>
          </a:bodyPr>
          <a:lstStyle/>
          <a:p>
            <a:pPr marL="342900" indent="-342900" algn="just">
              <a:buFont typeface="Wingdings" panose="05000000000000000000" pitchFamily="2" charset="2"/>
              <a:buChar char="§"/>
            </a:pPr>
            <a:r>
              <a:rPr lang="en-US" altLang="ja-JP" sz="2400" b="1" dirty="0">
                <a:solidFill>
                  <a:srgbClr val="0070C0"/>
                </a:solidFill>
              </a:rPr>
              <a:t>High PERFORMANCE RESPONSE</a:t>
            </a:r>
          </a:p>
          <a:p>
            <a:pPr algn="just"/>
            <a:r>
              <a:rPr lang="en-US" altLang="ja-JP" sz="2000" dirty="0">
                <a:solidFill>
                  <a:schemeClr val="tx1">
                    <a:lumMod val="50000"/>
                    <a:lumOff val="50000"/>
                  </a:schemeClr>
                </a:solidFill>
              </a:rPr>
              <a:t>Dry Screw Compressor / expander can adjust input / output power with extreme flexibility by wide adaptability of rotational speed. It realizes high performance response to the requirement signal ( charge / discharge ). </a:t>
            </a:r>
            <a:r>
              <a:rPr lang="ja-JP" altLang="en-US" sz="2000" strike="sngStrike" dirty="0">
                <a:solidFill>
                  <a:schemeClr val="tx1">
                    <a:lumMod val="50000"/>
                    <a:lumOff val="50000"/>
                  </a:schemeClr>
                </a:solidFill>
              </a:rPr>
              <a:t>⇒</a:t>
            </a:r>
            <a:r>
              <a:rPr lang="en-US" altLang="ja-JP" sz="2000" dirty="0">
                <a:solidFill>
                  <a:schemeClr val="tx1">
                    <a:lumMod val="50000"/>
                    <a:lumOff val="50000"/>
                  </a:schemeClr>
                </a:solidFill>
              </a:rPr>
              <a:t>  In contrast, Turbo compressor does not fit as Renewable Energy Storage as they do not have flexibility to requirement signal. </a:t>
            </a:r>
            <a:endParaRPr lang="en-US" sz="2000" dirty="0">
              <a:solidFill>
                <a:schemeClr val="tx1">
                  <a:lumMod val="50000"/>
                  <a:lumOff val="50000"/>
                </a:schemeClr>
              </a:solidFill>
            </a:endParaRPr>
          </a:p>
        </p:txBody>
      </p:sp>
      <p:sp>
        <p:nvSpPr>
          <p:cNvPr id="4" name="TextBox 3">
            <a:extLst>
              <a:ext uri="{FF2B5EF4-FFF2-40B4-BE49-F238E27FC236}">
                <a16:creationId xmlns:a16="http://schemas.microsoft.com/office/drawing/2014/main" id="{BDB973CD-508F-4AB4-9264-EBCE4C755267}"/>
              </a:ext>
            </a:extLst>
          </p:cNvPr>
          <p:cNvSpPr txBox="1"/>
          <p:nvPr/>
        </p:nvSpPr>
        <p:spPr>
          <a:xfrm>
            <a:off x="609118" y="3334127"/>
            <a:ext cx="8316746" cy="1384995"/>
          </a:xfrm>
          <a:prstGeom prst="rect">
            <a:avLst/>
          </a:prstGeom>
          <a:noFill/>
        </p:spPr>
        <p:txBody>
          <a:bodyPr wrap="square" rtlCol="0">
            <a:spAutoFit/>
          </a:bodyPr>
          <a:lstStyle/>
          <a:p>
            <a:pPr marL="342900" indent="-342900" algn="just">
              <a:buFont typeface="Wingdings" panose="05000000000000000000" pitchFamily="2" charset="2"/>
              <a:buChar char="§"/>
            </a:pPr>
            <a:r>
              <a:rPr lang="en-US" altLang="ja-JP" sz="2400" b="1" dirty="0">
                <a:solidFill>
                  <a:srgbClr val="0070C0"/>
                </a:solidFill>
              </a:rPr>
              <a:t>Achieved HIGH PRESSURE as DRY SCREW TYPE  </a:t>
            </a:r>
          </a:p>
          <a:p>
            <a:pPr algn="just"/>
            <a:r>
              <a:rPr lang="en-US" altLang="ja-JP" sz="2000" b="1" dirty="0">
                <a:solidFill>
                  <a:schemeClr val="tx1">
                    <a:lumMod val="50000"/>
                    <a:lumOff val="50000"/>
                  </a:schemeClr>
                </a:solidFill>
              </a:rPr>
              <a:t>KOBELCO</a:t>
            </a:r>
            <a:r>
              <a:rPr lang="en-US" altLang="ja-JP" sz="2000" dirty="0">
                <a:solidFill>
                  <a:schemeClr val="tx1">
                    <a:lumMod val="50000"/>
                    <a:lumOff val="50000"/>
                  </a:schemeClr>
                </a:solidFill>
              </a:rPr>
              <a:t> has successfully upgraded Dry Screw Compressor capable to be used with high pressure , which will fit as alternative of GT-CAES (Turbo compressor is standard) and realize emission free Energy Storage system.</a:t>
            </a:r>
          </a:p>
        </p:txBody>
      </p:sp>
      <p:sp>
        <p:nvSpPr>
          <p:cNvPr id="28" name="Slide Number Placeholder 27">
            <a:extLst>
              <a:ext uri="{FF2B5EF4-FFF2-40B4-BE49-F238E27FC236}">
                <a16:creationId xmlns:a16="http://schemas.microsoft.com/office/drawing/2014/main" id="{32F3F00E-8FD8-40BF-B47D-AD23002BD22E}"/>
              </a:ext>
            </a:extLst>
          </p:cNvPr>
          <p:cNvSpPr>
            <a:spLocks noGrp="1"/>
          </p:cNvSpPr>
          <p:nvPr>
            <p:ph type="sldNum" sz="quarter" idx="12"/>
          </p:nvPr>
        </p:nvSpPr>
        <p:spPr/>
        <p:txBody>
          <a:bodyPr/>
          <a:lstStyle/>
          <a:p>
            <a:fld id="{8AC12862-A214-441F-ACCE-B4B56BF7D363}" type="slidenum">
              <a:rPr kumimoji="1" lang="ja-JP" altLang="en-US" smtClean="0"/>
              <a:t>12</a:t>
            </a:fld>
            <a:endParaRPr kumimoji="1" lang="ja-JP" altLang="en-US" dirty="0"/>
          </a:p>
        </p:txBody>
      </p:sp>
      <p:sp>
        <p:nvSpPr>
          <p:cNvPr id="29" name="TextBox 28">
            <a:extLst>
              <a:ext uri="{FF2B5EF4-FFF2-40B4-BE49-F238E27FC236}">
                <a16:creationId xmlns:a16="http://schemas.microsoft.com/office/drawing/2014/main" id="{D9D326C8-B7C4-4BC8-979B-E9DDDA40FF05}"/>
              </a:ext>
            </a:extLst>
          </p:cNvPr>
          <p:cNvSpPr txBox="1"/>
          <p:nvPr/>
        </p:nvSpPr>
        <p:spPr>
          <a:xfrm>
            <a:off x="515173" y="4719122"/>
            <a:ext cx="8316746" cy="1692771"/>
          </a:xfrm>
          <a:prstGeom prst="rect">
            <a:avLst/>
          </a:prstGeom>
          <a:noFill/>
        </p:spPr>
        <p:txBody>
          <a:bodyPr wrap="square" rtlCol="0">
            <a:spAutoFit/>
          </a:bodyPr>
          <a:lstStyle/>
          <a:p>
            <a:pPr marL="285750" indent="-285750" algn="just">
              <a:buFont typeface="Wingdings" panose="05000000000000000000" pitchFamily="2" charset="2"/>
              <a:buChar char="§"/>
            </a:pPr>
            <a:r>
              <a:rPr lang="en-US" sz="2400" b="1" dirty="0">
                <a:solidFill>
                  <a:schemeClr val="accent1"/>
                </a:solidFill>
              </a:rPr>
              <a:t>ONE SCREW TYPE machine can be used for BOTH DIRECTIONS</a:t>
            </a:r>
          </a:p>
          <a:p>
            <a:pPr algn="just"/>
            <a:r>
              <a:rPr lang="en-US" sz="2000" dirty="0">
                <a:solidFill>
                  <a:schemeClr val="tx1">
                    <a:lumMod val="50000"/>
                    <a:lumOff val="50000"/>
                  </a:schemeClr>
                </a:solidFill>
              </a:rPr>
              <a:t>KOBELCO DRY SCREW machine can be used for both directions, Compressor and Expander, which brings additional cost advantages.  In contrast, GT-CAES (Turbo) type requires separate machines for compression and generation (either an expander or a gas turbine).  </a:t>
            </a:r>
          </a:p>
        </p:txBody>
      </p:sp>
    </p:spTree>
    <p:extLst>
      <p:ext uri="{BB962C8B-B14F-4D97-AF65-F5344CB8AC3E}">
        <p14:creationId xmlns:p14="http://schemas.microsoft.com/office/powerpoint/2010/main" val="146156218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a:extLst>
              <a:ext uri="{FF2B5EF4-FFF2-40B4-BE49-F238E27FC236}">
                <a16:creationId xmlns:a16="http://schemas.microsoft.com/office/drawing/2014/main" id="{2C5C5EB1-D267-4457-9E24-0E0B3DA81A61}"/>
              </a:ext>
            </a:extLst>
          </p:cNvPr>
          <p:cNvSpPr>
            <a:spLocks noGrp="1"/>
          </p:cNvSpPr>
          <p:nvPr>
            <p:ph type="sldNum" sz="quarter" idx="12"/>
          </p:nvPr>
        </p:nvSpPr>
        <p:spPr/>
        <p:txBody>
          <a:bodyPr/>
          <a:lstStyle/>
          <a:p>
            <a:fld id="{0738106C-4C57-48F8-A1E4-2D65133FD1FB}" type="slidenum">
              <a:rPr lang="ja-JP" altLang="en-US" sz="2400" smtClean="0">
                <a:solidFill>
                  <a:prstClr val="black">
                    <a:tint val="75000"/>
                  </a:prstClr>
                </a:solidFill>
              </a:rPr>
              <a:pPr/>
              <a:t>13</a:t>
            </a:fld>
            <a:endParaRPr lang="ja-JP" altLang="en-US" sz="2400" dirty="0">
              <a:solidFill>
                <a:prstClr val="black">
                  <a:tint val="75000"/>
                </a:prstClr>
              </a:solidFill>
            </a:endParaRPr>
          </a:p>
        </p:txBody>
      </p:sp>
      <p:sp>
        <p:nvSpPr>
          <p:cNvPr id="4" name="タイトル 1">
            <a:extLst>
              <a:ext uri="{FF2B5EF4-FFF2-40B4-BE49-F238E27FC236}">
                <a16:creationId xmlns:a16="http://schemas.microsoft.com/office/drawing/2014/main" id="{43152410-1F2F-4240-B543-81273EA59528}"/>
              </a:ext>
            </a:extLst>
          </p:cNvPr>
          <p:cNvSpPr txBox="1">
            <a:spLocks/>
          </p:cNvSpPr>
          <p:nvPr/>
        </p:nvSpPr>
        <p:spPr>
          <a:xfrm>
            <a:off x="323528" y="187715"/>
            <a:ext cx="7344816" cy="504056"/>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b="1" dirty="0">
                <a:latin typeface="+mn-lt"/>
              </a:rPr>
              <a:t>KAB(DRY SCREW)</a:t>
            </a:r>
            <a:r>
              <a:rPr lang="ja-JP" altLang="en-US" sz="3200" b="1" dirty="0">
                <a:latin typeface="+mn-lt"/>
              </a:rPr>
              <a:t> </a:t>
            </a:r>
            <a:r>
              <a:rPr lang="en-US" altLang="ja-JP" sz="3200" b="1" dirty="0">
                <a:latin typeface="+mn-lt"/>
              </a:rPr>
              <a:t>vs. GT-CAES ( TURBO)</a:t>
            </a:r>
          </a:p>
        </p:txBody>
      </p:sp>
      <p:pic>
        <p:nvPicPr>
          <p:cNvPr id="5" name="Picture 4">
            <a:extLst>
              <a:ext uri="{FF2B5EF4-FFF2-40B4-BE49-F238E27FC236}">
                <a16:creationId xmlns:a16="http://schemas.microsoft.com/office/drawing/2014/main" id="{AA7043C5-2979-4C57-9C14-59E1051B64CC}"/>
              </a:ext>
            </a:extLst>
          </p:cNvPr>
          <p:cNvPicPr>
            <a:picLocks noChangeAspect="1"/>
          </p:cNvPicPr>
          <p:nvPr/>
        </p:nvPicPr>
        <p:blipFill>
          <a:blip r:embed="rId3"/>
          <a:stretch>
            <a:fillRect/>
          </a:stretch>
        </p:blipFill>
        <p:spPr>
          <a:xfrm>
            <a:off x="7132382" y="155481"/>
            <a:ext cx="1896020" cy="402371"/>
          </a:xfrm>
          <a:prstGeom prst="rect">
            <a:avLst/>
          </a:prstGeom>
        </p:spPr>
      </p:pic>
      <p:graphicFrame>
        <p:nvGraphicFramePr>
          <p:cNvPr id="9" name="Object 8">
            <a:extLst>
              <a:ext uri="{FF2B5EF4-FFF2-40B4-BE49-F238E27FC236}">
                <a16:creationId xmlns:a16="http://schemas.microsoft.com/office/drawing/2014/main" id="{410DAE6A-27E4-49A1-8601-8C165AB016BA}"/>
              </a:ext>
            </a:extLst>
          </p:cNvPr>
          <p:cNvGraphicFramePr>
            <a:graphicFrameLocks noChangeAspect="1"/>
          </p:cNvGraphicFramePr>
          <p:nvPr>
            <p:extLst>
              <p:ext uri="{D42A27DB-BD31-4B8C-83A1-F6EECF244321}">
                <p14:modId xmlns:p14="http://schemas.microsoft.com/office/powerpoint/2010/main" val="2534664218"/>
              </p:ext>
            </p:extLst>
          </p:nvPr>
        </p:nvGraphicFramePr>
        <p:xfrm>
          <a:off x="755650" y="908050"/>
          <a:ext cx="8040688" cy="4846638"/>
        </p:xfrm>
        <a:graphic>
          <a:graphicData uri="http://schemas.openxmlformats.org/presentationml/2006/ole">
            <mc:AlternateContent xmlns:mc="http://schemas.openxmlformats.org/markup-compatibility/2006">
              <mc:Choice xmlns:v="urn:schemas-microsoft-com:vml" Requires="v">
                <p:oleObj name="Worksheet" r:id="rId4" imgW="7518244" imgH="3422885" progId="Excel.Sheet.12">
                  <p:embed/>
                </p:oleObj>
              </mc:Choice>
              <mc:Fallback>
                <p:oleObj name="Worksheet" r:id="rId4" imgW="7518244" imgH="3422885" progId="Excel.Sheet.12">
                  <p:embed/>
                  <p:pic>
                    <p:nvPicPr>
                      <p:cNvPr id="9" name="Object 8">
                        <a:extLst>
                          <a:ext uri="{FF2B5EF4-FFF2-40B4-BE49-F238E27FC236}">
                            <a16:creationId xmlns:a16="http://schemas.microsoft.com/office/drawing/2014/main" id="{410DAE6A-27E4-49A1-8601-8C165AB016BA}"/>
                          </a:ext>
                        </a:extLst>
                      </p:cNvPr>
                      <p:cNvPicPr/>
                      <p:nvPr/>
                    </p:nvPicPr>
                    <p:blipFill>
                      <a:blip r:embed="rId5"/>
                      <a:stretch>
                        <a:fillRect/>
                      </a:stretch>
                    </p:blipFill>
                    <p:spPr>
                      <a:xfrm>
                        <a:off x="755650" y="908050"/>
                        <a:ext cx="8040688" cy="4846638"/>
                      </a:xfrm>
                      <a:prstGeom prst="rect">
                        <a:avLst/>
                      </a:prstGeom>
                    </p:spPr>
                  </p:pic>
                </p:oleObj>
              </mc:Fallback>
            </mc:AlternateContent>
          </a:graphicData>
        </a:graphic>
      </p:graphicFrame>
    </p:spTree>
    <p:extLst>
      <p:ext uri="{BB962C8B-B14F-4D97-AF65-F5344CB8AC3E}">
        <p14:creationId xmlns:p14="http://schemas.microsoft.com/office/powerpoint/2010/main" val="692950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14</a:t>
            </a:fld>
            <a:endParaRPr kumimoji="1" lang="ja-JP" altLang="en-US"/>
          </a:p>
        </p:txBody>
      </p:sp>
      <p:sp>
        <p:nvSpPr>
          <p:cNvPr id="5" name="TextBox 4">
            <a:extLst>
              <a:ext uri="{FF2B5EF4-FFF2-40B4-BE49-F238E27FC236}">
                <a16:creationId xmlns:a16="http://schemas.microsoft.com/office/drawing/2014/main" id="{FA98417E-4920-467B-AB2E-CC27D0CDCA43}"/>
              </a:ext>
            </a:extLst>
          </p:cNvPr>
          <p:cNvSpPr txBox="1"/>
          <p:nvPr/>
        </p:nvSpPr>
        <p:spPr>
          <a:xfrm>
            <a:off x="731650" y="1340768"/>
            <a:ext cx="4896544"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About KOBELCO / VISION  </a:t>
            </a:r>
          </a:p>
          <a:p>
            <a:pPr marL="342900" indent="-342900">
              <a:buFont typeface="Arial" panose="020B0604020202020204" pitchFamily="34" charset="0"/>
              <a:buChar char="•"/>
            </a:pPr>
            <a:r>
              <a:rPr lang="en-US" sz="2000" b="1" dirty="0">
                <a:solidFill>
                  <a:schemeClr val="bg2">
                    <a:lumMod val="75000"/>
                  </a:schemeClr>
                </a:solidFill>
              </a:rPr>
              <a:t>About the KAB</a:t>
            </a:r>
            <a:r>
              <a:rPr lang="en-US" sz="2000" b="1" baseline="30000" dirty="0">
                <a:solidFill>
                  <a:schemeClr val="bg2">
                    <a:lumMod val="75000"/>
                  </a:schemeClr>
                </a:solidFill>
              </a:rPr>
              <a:t>TM</a:t>
            </a:r>
            <a:r>
              <a:rPr lang="en-US" sz="2000" b="1" dirty="0">
                <a:solidFill>
                  <a:schemeClr val="bg2">
                    <a:lumMod val="75000"/>
                  </a:schemeClr>
                </a:solidFill>
              </a:rPr>
              <a:t> A-CAES System</a:t>
            </a:r>
          </a:p>
          <a:p>
            <a:pPr marL="342900" indent="-342900">
              <a:buFont typeface="Arial" panose="020B0604020202020204" pitchFamily="34" charset="0"/>
              <a:buChar char="•"/>
            </a:pPr>
            <a:r>
              <a:rPr lang="en-US" sz="2000" b="1" u="sng" dirty="0">
                <a:solidFill>
                  <a:srgbClr val="E86720"/>
                </a:solidFill>
              </a:rPr>
              <a:t>Value Comparisons</a:t>
            </a:r>
          </a:p>
          <a:p>
            <a:pPr marL="800100" lvl="2" indent="-342900" algn="just">
              <a:buFont typeface="Wingdings" panose="05000000000000000000" pitchFamily="2" charset="2"/>
              <a:buChar char="§"/>
            </a:pPr>
            <a:r>
              <a:rPr lang="en-US" sz="2000" dirty="0">
                <a:solidFill>
                  <a:schemeClr val="bg2">
                    <a:lumMod val="75000"/>
                  </a:schemeClr>
                </a:solidFill>
              </a:rPr>
              <a:t>Versus GT-CAES</a:t>
            </a:r>
          </a:p>
          <a:p>
            <a:pPr marL="800100" lvl="2" indent="-342900" algn="just">
              <a:buFont typeface="Wingdings" panose="05000000000000000000" pitchFamily="2" charset="2"/>
              <a:buChar char="§"/>
            </a:pPr>
            <a:r>
              <a:rPr lang="en-US" sz="2000" u="sng" dirty="0">
                <a:solidFill>
                  <a:srgbClr val="E86720"/>
                </a:solidFill>
              </a:rPr>
              <a:t>Versus Li-Ion Batteries</a:t>
            </a:r>
          </a:p>
          <a:p>
            <a:pPr marL="342900" indent="-342900">
              <a:buFont typeface="Arial" panose="020B0604020202020204" pitchFamily="34" charset="0"/>
              <a:buChar char="•"/>
            </a:pPr>
            <a:r>
              <a:rPr lang="en-US" sz="2000" b="1" dirty="0">
                <a:solidFill>
                  <a:schemeClr val="bg2">
                    <a:lumMod val="75000"/>
                  </a:schemeClr>
                </a:solidFill>
              </a:rPr>
              <a:t>Summary</a:t>
            </a:r>
          </a:p>
          <a:p>
            <a:pPr marL="342900" indent="-342900">
              <a:buFont typeface="Arial" panose="020B0604020202020204" pitchFamily="34" charset="0"/>
              <a:buChar char="•"/>
            </a:pPr>
            <a:r>
              <a:rPr lang="en-US" sz="2000" b="1" dirty="0">
                <a:solidFill>
                  <a:schemeClr val="bg2">
                    <a:lumMod val="75000"/>
                  </a:schemeClr>
                </a:solidFill>
              </a:rPr>
              <a:t>Appendices</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731650" y="323226"/>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Table of Contents</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3883517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0F0681-9E6A-4239-AD6D-CFDD7C010DBE}"/>
              </a:ext>
            </a:extLst>
          </p:cNvPr>
          <p:cNvSpPr txBox="1"/>
          <p:nvPr/>
        </p:nvSpPr>
        <p:spPr>
          <a:xfrm>
            <a:off x="575675" y="187943"/>
            <a:ext cx="6804637" cy="896849"/>
          </a:xfrm>
          <a:prstGeom prst="rect">
            <a:avLst/>
          </a:prstGeom>
          <a:noFill/>
        </p:spPr>
        <p:txBody>
          <a:bodyPr wrap="square" rtlCol="0">
            <a:spAutoFit/>
          </a:bodyPr>
          <a:lstStyle/>
          <a:p>
            <a:r>
              <a:rPr lang="en-US" sz="3200" b="1" dirty="0"/>
              <a:t>KAB</a:t>
            </a:r>
            <a:r>
              <a:rPr lang="en-US" sz="3200" b="1" baseline="30000" dirty="0"/>
              <a:t>TM</a:t>
            </a:r>
            <a:r>
              <a:rPr lang="en-US" sz="3200" b="1" dirty="0"/>
              <a:t> (A-CAES) vs. Li-ION Batteries</a:t>
            </a:r>
          </a:p>
          <a:p>
            <a:pPr>
              <a:lnSpc>
                <a:spcPts val="2400"/>
              </a:lnSpc>
            </a:pPr>
            <a:r>
              <a:rPr lang="en-US" sz="2400" dirty="0"/>
              <a:t>Image of both systems</a:t>
            </a:r>
            <a:endParaRPr lang="en-US" sz="2000" dirty="0"/>
          </a:p>
        </p:txBody>
      </p:sp>
      <p:pic>
        <p:nvPicPr>
          <p:cNvPr id="7" name="Picture 6">
            <a:extLst>
              <a:ext uri="{FF2B5EF4-FFF2-40B4-BE49-F238E27FC236}">
                <a16:creationId xmlns:a16="http://schemas.microsoft.com/office/drawing/2014/main" id="{592B6932-A3E5-4103-87D3-5A279D8039C7}"/>
              </a:ext>
            </a:extLst>
          </p:cNvPr>
          <p:cNvPicPr>
            <a:picLocks noChangeAspect="1"/>
          </p:cNvPicPr>
          <p:nvPr/>
        </p:nvPicPr>
        <p:blipFill>
          <a:blip r:embed="rId3"/>
          <a:stretch>
            <a:fillRect/>
          </a:stretch>
        </p:blipFill>
        <p:spPr>
          <a:xfrm>
            <a:off x="7132382" y="155481"/>
            <a:ext cx="1896020" cy="402371"/>
          </a:xfrm>
          <a:prstGeom prst="rect">
            <a:avLst/>
          </a:prstGeom>
        </p:spPr>
      </p:pic>
      <p:sp>
        <p:nvSpPr>
          <p:cNvPr id="4" name="Slide Number Placeholder 3">
            <a:extLst>
              <a:ext uri="{FF2B5EF4-FFF2-40B4-BE49-F238E27FC236}">
                <a16:creationId xmlns:a16="http://schemas.microsoft.com/office/drawing/2014/main" id="{E4F33FFB-622B-4D60-A9CB-70C8CC1C8055}"/>
              </a:ext>
            </a:extLst>
          </p:cNvPr>
          <p:cNvSpPr>
            <a:spLocks noGrp="1"/>
          </p:cNvSpPr>
          <p:nvPr>
            <p:ph type="sldNum" sz="quarter" idx="12"/>
          </p:nvPr>
        </p:nvSpPr>
        <p:spPr/>
        <p:txBody>
          <a:bodyPr/>
          <a:lstStyle/>
          <a:p>
            <a:fld id="{8AC12862-A214-441F-ACCE-B4B56BF7D363}" type="slidenum">
              <a:rPr kumimoji="1" lang="ja-JP" altLang="en-US" smtClean="0"/>
              <a:t>15</a:t>
            </a:fld>
            <a:endParaRPr kumimoji="1" lang="ja-JP" altLang="en-US" dirty="0"/>
          </a:p>
        </p:txBody>
      </p:sp>
      <p:pic>
        <p:nvPicPr>
          <p:cNvPr id="9" name="図 1">
            <a:extLst>
              <a:ext uri="{FF2B5EF4-FFF2-40B4-BE49-F238E27FC236}">
                <a16:creationId xmlns:a16="http://schemas.microsoft.com/office/drawing/2014/main" id="{00000000-0008-0000-0000-000002000000}"/>
              </a:ext>
            </a:extLst>
          </p:cNvPr>
          <p:cNvPicPr>
            <a:picLocks noChangeAspect="1"/>
          </p:cNvPicPr>
          <p:nvPr/>
        </p:nvPicPr>
        <p:blipFill rotWithShape="1">
          <a:blip r:embed="rId4"/>
          <a:srcRect l="8439" t="14262" r="27387" b="8136"/>
          <a:stretch/>
        </p:blipFill>
        <p:spPr>
          <a:xfrm>
            <a:off x="658793" y="1432594"/>
            <a:ext cx="3667168" cy="2081838"/>
          </a:xfrm>
          <a:prstGeom prst="rect">
            <a:avLst/>
          </a:prstGeom>
        </p:spPr>
      </p:pic>
      <p:pic>
        <p:nvPicPr>
          <p:cNvPr id="3" name="Picture 2" descr="A picture containing sign, green, parked, board&#10;&#10;Description automatically generated">
            <a:extLst>
              <a:ext uri="{FF2B5EF4-FFF2-40B4-BE49-F238E27FC236}">
                <a16:creationId xmlns:a16="http://schemas.microsoft.com/office/drawing/2014/main" id="{59DD8F27-08B2-40C6-8F98-635243D9E7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164" y="4057401"/>
            <a:ext cx="3609975" cy="1937588"/>
          </a:xfrm>
          <a:prstGeom prst="rect">
            <a:avLst/>
          </a:prstGeom>
        </p:spPr>
      </p:pic>
      <p:sp>
        <p:nvSpPr>
          <p:cNvPr id="16" name="TextBox 15">
            <a:extLst>
              <a:ext uri="{FF2B5EF4-FFF2-40B4-BE49-F238E27FC236}">
                <a16:creationId xmlns:a16="http://schemas.microsoft.com/office/drawing/2014/main" id="{DB4EDF5C-6C25-486D-B414-5F9681EB55C0}"/>
              </a:ext>
            </a:extLst>
          </p:cNvPr>
          <p:cNvSpPr txBox="1"/>
          <p:nvPr/>
        </p:nvSpPr>
        <p:spPr>
          <a:xfrm>
            <a:off x="538707" y="3495418"/>
            <a:ext cx="3783432" cy="584775"/>
          </a:xfrm>
          <a:prstGeom prst="rect">
            <a:avLst/>
          </a:prstGeom>
          <a:noFill/>
        </p:spPr>
        <p:txBody>
          <a:bodyPr wrap="square" rtlCol="0">
            <a:spAutoFit/>
          </a:bodyPr>
          <a:lstStyle/>
          <a:p>
            <a:pPr algn="ctr"/>
            <a:r>
              <a:rPr lang="en-US" sz="1600" dirty="0"/>
              <a:t>KAB</a:t>
            </a:r>
            <a:r>
              <a:rPr lang="en-US" sz="1600" baseline="30000" dirty="0"/>
              <a:t>TM</a:t>
            </a:r>
            <a:r>
              <a:rPr lang="en-US" sz="1600" dirty="0"/>
              <a:t> (A-CAES) cavern type above ground</a:t>
            </a:r>
          </a:p>
          <a:p>
            <a:pPr algn="ctr"/>
            <a:r>
              <a:rPr lang="en-US" sz="1600" dirty="0"/>
              <a:t>for 2.5MW 5MWh </a:t>
            </a:r>
          </a:p>
        </p:txBody>
      </p:sp>
      <p:sp>
        <p:nvSpPr>
          <p:cNvPr id="17" name="TextBox 16">
            <a:extLst>
              <a:ext uri="{FF2B5EF4-FFF2-40B4-BE49-F238E27FC236}">
                <a16:creationId xmlns:a16="http://schemas.microsoft.com/office/drawing/2014/main" id="{43BC6938-D3AB-44DB-B3E8-4FD598E6F26C}"/>
              </a:ext>
            </a:extLst>
          </p:cNvPr>
          <p:cNvSpPr txBox="1"/>
          <p:nvPr/>
        </p:nvSpPr>
        <p:spPr>
          <a:xfrm>
            <a:off x="4932040" y="3514432"/>
            <a:ext cx="3864445" cy="338554"/>
          </a:xfrm>
          <a:prstGeom prst="rect">
            <a:avLst/>
          </a:prstGeom>
          <a:noFill/>
        </p:spPr>
        <p:txBody>
          <a:bodyPr wrap="square" rtlCol="0">
            <a:spAutoFit/>
          </a:bodyPr>
          <a:lstStyle/>
          <a:p>
            <a:pPr algn="ctr"/>
            <a:r>
              <a:rPr lang="en-US" sz="1600" dirty="0"/>
              <a:t>Li-ION ENERGY STORAGE  40MWh</a:t>
            </a:r>
            <a:endParaRPr lang="en-US" sz="1600" dirty="0">
              <a:highlight>
                <a:srgbClr val="FFFF00"/>
              </a:highlight>
            </a:endParaRPr>
          </a:p>
        </p:txBody>
      </p:sp>
      <p:sp>
        <p:nvSpPr>
          <p:cNvPr id="19" name="TextBox 18">
            <a:extLst>
              <a:ext uri="{FF2B5EF4-FFF2-40B4-BE49-F238E27FC236}">
                <a16:creationId xmlns:a16="http://schemas.microsoft.com/office/drawing/2014/main" id="{32D9BE30-B524-4CD2-AA17-32DFCAB7D810}"/>
              </a:ext>
            </a:extLst>
          </p:cNvPr>
          <p:cNvSpPr txBox="1"/>
          <p:nvPr/>
        </p:nvSpPr>
        <p:spPr>
          <a:xfrm>
            <a:off x="851336" y="6038626"/>
            <a:ext cx="3189213" cy="492443"/>
          </a:xfrm>
          <a:prstGeom prst="rect">
            <a:avLst/>
          </a:prstGeom>
          <a:noFill/>
        </p:spPr>
        <p:txBody>
          <a:bodyPr wrap="square" rtlCol="0">
            <a:spAutoFit/>
          </a:bodyPr>
          <a:lstStyle/>
          <a:p>
            <a:pPr algn="ctr"/>
            <a:r>
              <a:rPr lang="en-US" sz="1600" dirty="0"/>
              <a:t>Underground  salt cavern storage</a:t>
            </a:r>
          </a:p>
          <a:p>
            <a:pPr algn="ctr"/>
            <a:r>
              <a:rPr lang="en-US" sz="1000" dirty="0"/>
              <a:t>Renew Economy Clean Energy News and Analysis 2017 </a:t>
            </a:r>
          </a:p>
        </p:txBody>
      </p:sp>
      <p:pic>
        <p:nvPicPr>
          <p:cNvPr id="18" name="Picture 2" descr="蓄電池システム">
            <a:extLst>
              <a:ext uri="{FF2B5EF4-FFF2-40B4-BE49-F238E27FC236}">
                <a16:creationId xmlns:a16="http://schemas.microsoft.com/office/drawing/2014/main" id="{3A8ABF77-661E-4CD7-99B6-E0073521368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476" r="23525" b="1"/>
          <a:stretch/>
        </p:blipFill>
        <p:spPr bwMode="auto">
          <a:xfrm>
            <a:off x="4764542" y="1486132"/>
            <a:ext cx="3864446" cy="199789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32D6D3F1-C43E-4F16-A80F-136A8DE3B52F}"/>
              </a:ext>
            </a:extLst>
          </p:cNvPr>
          <p:cNvCxnSpPr>
            <a:cxnSpLocks/>
          </p:cNvCxnSpPr>
          <p:nvPr/>
        </p:nvCxnSpPr>
        <p:spPr>
          <a:xfrm>
            <a:off x="4572000" y="1340768"/>
            <a:ext cx="19085" cy="4824536"/>
          </a:xfrm>
          <a:prstGeom prst="line">
            <a:avLst/>
          </a:prstGeom>
          <a:ln w="63500"/>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BB137E46-512B-4ABE-B2C0-60F3F7D8974A}"/>
              </a:ext>
            </a:extLst>
          </p:cNvPr>
          <p:cNvSpPr txBox="1"/>
          <p:nvPr/>
        </p:nvSpPr>
        <p:spPr>
          <a:xfrm>
            <a:off x="851335" y="1008364"/>
            <a:ext cx="3282084" cy="369332"/>
          </a:xfrm>
          <a:prstGeom prst="rect">
            <a:avLst/>
          </a:prstGeom>
          <a:noFill/>
        </p:spPr>
        <p:txBody>
          <a:bodyPr wrap="square" rtlCol="0">
            <a:spAutoFit/>
          </a:bodyPr>
          <a:lstStyle/>
          <a:p>
            <a:pPr algn="ctr"/>
            <a:r>
              <a:rPr lang="en-US" b="1" dirty="0"/>
              <a:t>KAB (A-CAES) external view</a:t>
            </a:r>
          </a:p>
        </p:txBody>
      </p:sp>
      <p:sp>
        <p:nvSpPr>
          <p:cNvPr id="11" name="TextBox 10">
            <a:extLst>
              <a:ext uri="{FF2B5EF4-FFF2-40B4-BE49-F238E27FC236}">
                <a16:creationId xmlns:a16="http://schemas.microsoft.com/office/drawing/2014/main" id="{D97F7C5A-CB66-443C-A996-8019CDDB86EA}"/>
              </a:ext>
            </a:extLst>
          </p:cNvPr>
          <p:cNvSpPr txBox="1"/>
          <p:nvPr/>
        </p:nvSpPr>
        <p:spPr>
          <a:xfrm>
            <a:off x="5171304" y="1038893"/>
            <a:ext cx="2833840" cy="369332"/>
          </a:xfrm>
          <a:prstGeom prst="rect">
            <a:avLst/>
          </a:prstGeom>
          <a:noFill/>
        </p:spPr>
        <p:txBody>
          <a:bodyPr wrap="square" rtlCol="0">
            <a:spAutoFit/>
          </a:bodyPr>
          <a:lstStyle/>
          <a:p>
            <a:pPr algn="ctr"/>
            <a:r>
              <a:rPr lang="en-US" b="1" dirty="0"/>
              <a:t>Comparison in same MWh</a:t>
            </a:r>
          </a:p>
        </p:txBody>
      </p:sp>
      <p:pic>
        <p:nvPicPr>
          <p:cNvPr id="15" name="図 15">
            <a:extLst>
              <a:ext uri="{FF2B5EF4-FFF2-40B4-BE49-F238E27FC236}">
                <a16:creationId xmlns:a16="http://schemas.microsoft.com/office/drawing/2014/main" id="{00000000-0008-0000-0000-000010000000}"/>
              </a:ext>
            </a:extLst>
          </p:cNvPr>
          <p:cNvPicPr>
            <a:picLocks noChangeAspect="1"/>
          </p:cNvPicPr>
          <p:nvPr/>
        </p:nvPicPr>
        <p:blipFill rotWithShape="1">
          <a:blip r:embed="rId7"/>
          <a:srcRect l="14064" t="14816" r="16395" b="11100"/>
          <a:stretch/>
        </p:blipFill>
        <p:spPr>
          <a:xfrm>
            <a:off x="4832665" y="4057401"/>
            <a:ext cx="3796323" cy="1891878"/>
          </a:xfrm>
          <a:prstGeom prst="rect">
            <a:avLst/>
          </a:prstGeom>
        </p:spPr>
      </p:pic>
      <p:sp>
        <p:nvSpPr>
          <p:cNvPr id="20" name="TextBox 19">
            <a:extLst>
              <a:ext uri="{FF2B5EF4-FFF2-40B4-BE49-F238E27FC236}">
                <a16:creationId xmlns:a16="http://schemas.microsoft.com/office/drawing/2014/main" id="{17905A59-FA57-44C0-AFF8-7A2228B69947}"/>
              </a:ext>
            </a:extLst>
          </p:cNvPr>
          <p:cNvSpPr txBox="1"/>
          <p:nvPr/>
        </p:nvSpPr>
        <p:spPr>
          <a:xfrm>
            <a:off x="4832666" y="5962789"/>
            <a:ext cx="3796322" cy="584775"/>
          </a:xfrm>
          <a:prstGeom prst="rect">
            <a:avLst/>
          </a:prstGeom>
          <a:noFill/>
        </p:spPr>
        <p:txBody>
          <a:bodyPr wrap="square" rtlCol="0">
            <a:spAutoFit/>
          </a:bodyPr>
          <a:lstStyle/>
          <a:p>
            <a:pPr algn="ctr"/>
            <a:r>
              <a:rPr lang="en-US" sz="1600" dirty="0"/>
              <a:t>KAB</a:t>
            </a:r>
            <a:r>
              <a:rPr lang="en-US" sz="1600" baseline="30000" dirty="0"/>
              <a:t>TM</a:t>
            </a:r>
            <a:r>
              <a:rPr lang="en-US" sz="1600" dirty="0"/>
              <a:t> (A-CAES) cavern type above ground </a:t>
            </a:r>
          </a:p>
          <a:p>
            <a:pPr algn="ctr"/>
            <a:r>
              <a:rPr lang="en-US" sz="1600" dirty="0"/>
              <a:t>10MW 40MWh </a:t>
            </a:r>
          </a:p>
        </p:txBody>
      </p:sp>
    </p:spTree>
    <p:extLst>
      <p:ext uri="{BB962C8B-B14F-4D97-AF65-F5344CB8AC3E}">
        <p14:creationId xmlns:p14="http://schemas.microsoft.com/office/powerpoint/2010/main" val="13664637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0F0681-9E6A-4239-AD6D-CFDD7C010DBE}"/>
              </a:ext>
            </a:extLst>
          </p:cNvPr>
          <p:cNvSpPr txBox="1"/>
          <p:nvPr/>
        </p:nvSpPr>
        <p:spPr>
          <a:xfrm>
            <a:off x="379721" y="308126"/>
            <a:ext cx="6681637" cy="954107"/>
          </a:xfrm>
          <a:prstGeom prst="rect">
            <a:avLst/>
          </a:prstGeom>
          <a:noFill/>
        </p:spPr>
        <p:txBody>
          <a:bodyPr wrap="square" rtlCol="0">
            <a:spAutoFit/>
          </a:bodyPr>
          <a:lstStyle/>
          <a:p>
            <a:r>
              <a:rPr lang="en-US" sz="3200" b="1" dirty="0"/>
              <a:t>KAB</a:t>
            </a:r>
            <a:r>
              <a:rPr lang="en-US" sz="3200" b="1" baseline="30000" dirty="0"/>
              <a:t>TM</a:t>
            </a:r>
            <a:r>
              <a:rPr lang="en-US" sz="3200" b="1" dirty="0"/>
              <a:t> (A-CAES) vs Li-ION Batteries</a:t>
            </a:r>
          </a:p>
          <a:p>
            <a:r>
              <a:rPr lang="en-US" sz="2400" dirty="0"/>
              <a:t>advantages of KAB system </a:t>
            </a:r>
          </a:p>
        </p:txBody>
      </p:sp>
      <p:pic>
        <p:nvPicPr>
          <p:cNvPr id="7" name="Picture 6">
            <a:extLst>
              <a:ext uri="{FF2B5EF4-FFF2-40B4-BE49-F238E27FC236}">
                <a16:creationId xmlns:a16="http://schemas.microsoft.com/office/drawing/2014/main" id="{592B6932-A3E5-4103-87D3-5A279D8039C7}"/>
              </a:ext>
            </a:extLst>
          </p:cNvPr>
          <p:cNvPicPr>
            <a:picLocks noChangeAspect="1"/>
          </p:cNvPicPr>
          <p:nvPr/>
        </p:nvPicPr>
        <p:blipFill>
          <a:blip r:embed="rId2"/>
          <a:stretch>
            <a:fillRect/>
          </a:stretch>
        </p:blipFill>
        <p:spPr>
          <a:xfrm>
            <a:off x="7132382" y="155481"/>
            <a:ext cx="1896020" cy="402371"/>
          </a:xfrm>
          <a:prstGeom prst="rect">
            <a:avLst/>
          </a:prstGeom>
        </p:spPr>
      </p:pic>
      <p:sp>
        <p:nvSpPr>
          <p:cNvPr id="4" name="Slide Number Placeholder 3">
            <a:extLst>
              <a:ext uri="{FF2B5EF4-FFF2-40B4-BE49-F238E27FC236}">
                <a16:creationId xmlns:a16="http://schemas.microsoft.com/office/drawing/2014/main" id="{E4F33FFB-622B-4D60-A9CB-70C8CC1C8055}"/>
              </a:ext>
            </a:extLst>
          </p:cNvPr>
          <p:cNvSpPr>
            <a:spLocks noGrp="1"/>
          </p:cNvSpPr>
          <p:nvPr>
            <p:ph type="sldNum" sz="quarter" idx="12"/>
          </p:nvPr>
        </p:nvSpPr>
        <p:spPr/>
        <p:txBody>
          <a:bodyPr/>
          <a:lstStyle/>
          <a:p>
            <a:fld id="{8AC12862-A214-441F-ACCE-B4B56BF7D363}" type="slidenum">
              <a:rPr kumimoji="1" lang="ja-JP" altLang="en-US" smtClean="0"/>
              <a:t>16</a:t>
            </a:fld>
            <a:endParaRPr kumimoji="1" lang="ja-JP" altLang="en-US" dirty="0"/>
          </a:p>
        </p:txBody>
      </p:sp>
      <p:sp>
        <p:nvSpPr>
          <p:cNvPr id="8" name="TextBox 7">
            <a:extLst>
              <a:ext uri="{FF2B5EF4-FFF2-40B4-BE49-F238E27FC236}">
                <a16:creationId xmlns:a16="http://schemas.microsoft.com/office/drawing/2014/main" id="{3D70AF3B-7E64-41A6-9EA3-E00D488E368F}"/>
              </a:ext>
            </a:extLst>
          </p:cNvPr>
          <p:cNvSpPr txBox="1"/>
          <p:nvPr/>
        </p:nvSpPr>
        <p:spPr>
          <a:xfrm>
            <a:off x="414317" y="1286899"/>
            <a:ext cx="8351568" cy="1692771"/>
          </a:xfrm>
          <a:prstGeom prst="rect">
            <a:avLst/>
          </a:prstGeom>
          <a:noFill/>
        </p:spPr>
        <p:txBody>
          <a:bodyPr wrap="square" rtlCol="0">
            <a:spAutoFit/>
          </a:bodyPr>
          <a:lstStyle/>
          <a:p>
            <a:pPr marL="342900" indent="-342900" algn="just">
              <a:buFont typeface="Wingdings" panose="05000000000000000000" pitchFamily="2" charset="2"/>
              <a:buChar char="§"/>
            </a:pPr>
            <a:r>
              <a:rPr lang="en-US" altLang="ja-JP" sz="2400" b="1" dirty="0">
                <a:solidFill>
                  <a:srgbClr val="0070C0"/>
                </a:solidFill>
              </a:rPr>
              <a:t>COST ADVANTAGE in long duration</a:t>
            </a:r>
          </a:p>
          <a:p>
            <a:pPr algn="just"/>
            <a:r>
              <a:rPr lang="en-US" altLang="ja-JP" sz="2000" dirty="0">
                <a:solidFill>
                  <a:schemeClr val="tx1">
                    <a:lumMod val="50000"/>
                    <a:lumOff val="50000"/>
                  </a:schemeClr>
                </a:solidFill>
              </a:rPr>
              <a:t>Cost for KAB system is competitive in longer durations over 4 hours. This is due to cost increase ratio of cavern storage (for duration hours) is not as steep as Li-ION.  Also, as determined by capacity of cavern, very long duration like 24-48 hours is possible.  Li-ION installations are typically 4 hours duration or less. </a:t>
            </a:r>
            <a:endParaRPr lang="en-US" sz="2000" dirty="0">
              <a:solidFill>
                <a:schemeClr val="tx1">
                  <a:lumMod val="50000"/>
                  <a:lumOff val="50000"/>
                </a:schemeClr>
              </a:solidFill>
            </a:endParaRPr>
          </a:p>
        </p:txBody>
      </p:sp>
      <p:sp>
        <p:nvSpPr>
          <p:cNvPr id="9" name="TextBox 8">
            <a:extLst>
              <a:ext uri="{FF2B5EF4-FFF2-40B4-BE49-F238E27FC236}">
                <a16:creationId xmlns:a16="http://schemas.microsoft.com/office/drawing/2014/main" id="{473935DE-74A8-40E6-BCE7-9700D7A6F756}"/>
              </a:ext>
            </a:extLst>
          </p:cNvPr>
          <p:cNvSpPr txBox="1"/>
          <p:nvPr/>
        </p:nvSpPr>
        <p:spPr>
          <a:xfrm>
            <a:off x="413627" y="3018668"/>
            <a:ext cx="8316746" cy="1692771"/>
          </a:xfrm>
          <a:prstGeom prst="rect">
            <a:avLst/>
          </a:prstGeom>
          <a:noFill/>
        </p:spPr>
        <p:txBody>
          <a:bodyPr wrap="square" rtlCol="0">
            <a:spAutoFit/>
          </a:bodyPr>
          <a:lstStyle/>
          <a:p>
            <a:pPr marL="342900" indent="-342900" algn="just">
              <a:buFont typeface="Wingdings" panose="05000000000000000000" pitchFamily="2" charset="2"/>
              <a:buChar char="§"/>
            </a:pPr>
            <a:r>
              <a:rPr lang="en-US" altLang="ja-JP" sz="2400" b="1" dirty="0">
                <a:solidFill>
                  <a:srgbClr val="0070C0"/>
                </a:solidFill>
              </a:rPr>
              <a:t>LONGER LIFE of 30 years and no power degradation</a:t>
            </a:r>
          </a:p>
          <a:p>
            <a:pPr algn="just"/>
            <a:r>
              <a:rPr lang="en-US" altLang="ja-JP" sz="2000" dirty="0">
                <a:solidFill>
                  <a:schemeClr val="tx1">
                    <a:lumMod val="50000"/>
                    <a:lumOff val="50000"/>
                  </a:schemeClr>
                </a:solidFill>
              </a:rPr>
              <a:t>Target life of KAB system is 30 years without power degradation. In contrast, life of Li-Ion is 10 years in normal or common usage (much worse in heavy usage). For comparison, first GT-CAES in Alabama has continued operation for 30 years since installation and is still in operation at original capacity. </a:t>
            </a:r>
          </a:p>
        </p:txBody>
      </p:sp>
      <p:sp>
        <p:nvSpPr>
          <p:cNvPr id="11" name="TextBox 10">
            <a:extLst>
              <a:ext uri="{FF2B5EF4-FFF2-40B4-BE49-F238E27FC236}">
                <a16:creationId xmlns:a16="http://schemas.microsoft.com/office/drawing/2014/main" id="{207DF9DE-8045-4CEE-A5C4-FCDF67386D1D}"/>
              </a:ext>
            </a:extLst>
          </p:cNvPr>
          <p:cNvSpPr txBox="1"/>
          <p:nvPr/>
        </p:nvSpPr>
        <p:spPr>
          <a:xfrm>
            <a:off x="449139" y="4725144"/>
            <a:ext cx="8316746" cy="1384995"/>
          </a:xfrm>
          <a:prstGeom prst="rect">
            <a:avLst/>
          </a:prstGeom>
          <a:noFill/>
        </p:spPr>
        <p:txBody>
          <a:bodyPr wrap="square" rtlCol="0">
            <a:spAutoFit/>
          </a:bodyPr>
          <a:lstStyle/>
          <a:p>
            <a:pPr marL="285750" indent="-285750" algn="just">
              <a:buFont typeface="Wingdings" panose="05000000000000000000" pitchFamily="2" charset="2"/>
              <a:buChar char="§"/>
            </a:pPr>
            <a:r>
              <a:rPr lang="en-US" sz="2400" b="1" dirty="0">
                <a:solidFill>
                  <a:srgbClr val="0070C0"/>
                </a:solidFill>
              </a:rPr>
              <a:t>SAFETY </a:t>
            </a:r>
          </a:p>
          <a:p>
            <a:pPr algn="just"/>
            <a:r>
              <a:rPr lang="en-US" sz="2000" dirty="0">
                <a:solidFill>
                  <a:schemeClr val="tx1">
                    <a:lumMod val="50000"/>
                    <a:lumOff val="50000"/>
                  </a:schemeClr>
                </a:solidFill>
              </a:rPr>
              <a:t>KOBELCO DRY SCREW is Oil Free type (only Air and Water is used) and no risk of ignition or explosion.  Meanwhile, several fire accidents have occurred at Li-ION sites recently.    </a:t>
            </a:r>
          </a:p>
        </p:txBody>
      </p:sp>
    </p:spTree>
    <p:extLst>
      <p:ext uri="{BB962C8B-B14F-4D97-AF65-F5344CB8AC3E}">
        <p14:creationId xmlns:p14="http://schemas.microsoft.com/office/powerpoint/2010/main" val="26775640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0738106C-4C57-48F8-A1E4-2D65133FD1FB}" type="slidenum">
              <a:rPr lang="ja-JP" altLang="en-US" sz="2400" smtClean="0">
                <a:solidFill>
                  <a:prstClr val="black">
                    <a:tint val="75000"/>
                  </a:prstClr>
                </a:solidFill>
              </a:rPr>
              <a:pPr/>
              <a:t>17</a:t>
            </a:fld>
            <a:endParaRPr lang="ja-JP" altLang="en-US" sz="2400" dirty="0">
              <a:solidFill>
                <a:prstClr val="black">
                  <a:tint val="75000"/>
                </a:prstClr>
              </a:solidFill>
            </a:endParaRPr>
          </a:p>
        </p:txBody>
      </p:sp>
      <p:pic>
        <p:nvPicPr>
          <p:cNvPr id="6" name="Picture 5">
            <a:extLst>
              <a:ext uri="{FF2B5EF4-FFF2-40B4-BE49-F238E27FC236}">
                <a16:creationId xmlns:a16="http://schemas.microsoft.com/office/drawing/2014/main" id="{2E74C4E5-3D8D-48FE-8954-1ADDF7738D24}"/>
              </a:ext>
            </a:extLst>
          </p:cNvPr>
          <p:cNvPicPr>
            <a:picLocks noChangeAspect="1"/>
          </p:cNvPicPr>
          <p:nvPr/>
        </p:nvPicPr>
        <p:blipFill>
          <a:blip r:embed="rId3"/>
          <a:stretch>
            <a:fillRect/>
          </a:stretch>
        </p:blipFill>
        <p:spPr>
          <a:xfrm>
            <a:off x="7132382" y="155481"/>
            <a:ext cx="1896020" cy="402371"/>
          </a:xfrm>
          <a:prstGeom prst="rect">
            <a:avLst/>
          </a:prstGeom>
        </p:spPr>
      </p:pic>
      <p:sp>
        <p:nvSpPr>
          <p:cNvPr id="7" name="TextBox 6">
            <a:extLst>
              <a:ext uri="{FF2B5EF4-FFF2-40B4-BE49-F238E27FC236}">
                <a16:creationId xmlns:a16="http://schemas.microsoft.com/office/drawing/2014/main" id="{9D57471E-2B89-4B44-B887-E54EBC7B76F0}"/>
              </a:ext>
            </a:extLst>
          </p:cNvPr>
          <p:cNvSpPr txBox="1"/>
          <p:nvPr/>
        </p:nvSpPr>
        <p:spPr>
          <a:xfrm>
            <a:off x="564924" y="265464"/>
            <a:ext cx="6455348" cy="1015663"/>
          </a:xfrm>
          <a:prstGeom prst="rect">
            <a:avLst/>
          </a:prstGeom>
          <a:noFill/>
        </p:spPr>
        <p:txBody>
          <a:bodyPr wrap="square" rtlCol="0">
            <a:spAutoFit/>
          </a:bodyPr>
          <a:lstStyle/>
          <a:p>
            <a:r>
              <a:rPr lang="en-US" sz="3200" b="1" dirty="0"/>
              <a:t>KAB</a:t>
            </a:r>
            <a:r>
              <a:rPr lang="en-US" sz="3200" b="1" baseline="30000" dirty="0"/>
              <a:t>TM</a:t>
            </a:r>
            <a:r>
              <a:rPr lang="en-US" sz="3200" b="1" dirty="0"/>
              <a:t> (A-CAES) vs Li-ION Batteries </a:t>
            </a:r>
          </a:p>
          <a:p>
            <a:r>
              <a:rPr lang="en-US" sz="2400" dirty="0"/>
              <a:t>comparison of features  </a:t>
            </a:r>
            <a:r>
              <a:rPr lang="en-US" sz="2800" dirty="0"/>
              <a:t>                                     </a:t>
            </a:r>
          </a:p>
        </p:txBody>
      </p:sp>
      <p:graphicFrame>
        <p:nvGraphicFramePr>
          <p:cNvPr id="4" name="Object 3">
            <a:extLst>
              <a:ext uri="{FF2B5EF4-FFF2-40B4-BE49-F238E27FC236}">
                <a16:creationId xmlns:a16="http://schemas.microsoft.com/office/drawing/2014/main" id="{C3D6A0B7-1E01-4390-AA76-469D343979D1}"/>
              </a:ext>
            </a:extLst>
          </p:cNvPr>
          <p:cNvGraphicFramePr>
            <a:graphicFrameLocks noChangeAspect="1"/>
          </p:cNvGraphicFramePr>
          <p:nvPr>
            <p:extLst>
              <p:ext uri="{D42A27DB-BD31-4B8C-83A1-F6EECF244321}">
                <p14:modId xmlns:p14="http://schemas.microsoft.com/office/powerpoint/2010/main" val="726773778"/>
              </p:ext>
            </p:extLst>
          </p:nvPr>
        </p:nvGraphicFramePr>
        <p:xfrm>
          <a:off x="827088" y="1412875"/>
          <a:ext cx="7588250" cy="4813300"/>
        </p:xfrm>
        <a:graphic>
          <a:graphicData uri="http://schemas.openxmlformats.org/presentationml/2006/ole">
            <mc:AlternateContent xmlns:mc="http://schemas.openxmlformats.org/markup-compatibility/2006">
              <mc:Choice xmlns:v="urn:schemas-microsoft-com:vml" Requires="v">
                <p:oleObj name="Worksheet" r:id="rId4" imgW="7391634" imgH="3346685" progId="Excel.Sheet.12">
                  <p:embed/>
                </p:oleObj>
              </mc:Choice>
              <mc:Fallback>
                <p:oleObj name="Worksheet" r:id="rId4" imgW="7391634" imgH="3346685" progId="Excel.Sheet.12">
                  <p:embed/>
                  <p:pic>
                    <p:nvPicPr>
                      <p:cNvPr id="0" name=""/>
                      <p:cNvPicPr/>
                      <p:nvPr/>
                    </p:nvPicPr>
                    <p:blipFill>
                      <a:blip r:embed="rId5"/>
                      <a:stretch>
                        <a:fillRect/>
                      </a:stretch>
                    </p:blipFill>
                    <p:spPr>
                      <a:xfrm>
                        <a:off x="827088" y="1412875"/>
                        <a:ext cx="7588250" cy="4813300"/>
                      </a:xfrm>
                      <a:prstGeom prst="rect">
                        <a:avLst/>
                      </a:prstGeom>
                    </p:spPr>
                  </p:pic>
                </p:oleObj>
              </mc:Fallback>
            </mc:AlternateContent>
          </a:graphicData>
        </a:graphic>
      </p:graphicFrame>
    </p:spTree>
    <p:extLst>
      <p:ext uri="{BB962C8B-B14F-4D97-AF65-F5344CB8AC3E}">
        <p14:creationId xmlns:p14="http://schemas.microsoft.com/office/powerpoint/2010/main" val="25239055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0F0681-9E6A-4239-AD6D-CFDD7C010DBE}"/>
              </a:ext>
            </a:extLst>
          </p:cNvPr>
          <p:cNvSpPr txBox="1"/>
          <p:nvPr/>
        </p:nvSpPr>
        <p:spPr>
          <a:xfrm>
            <a:off x="379721" y="308126"/>
            <a:ext cx="8240630" cy="584775"/>
          </a:xfrm>
          <a:prstGeom prst="rect">
            <a:avLst/>
          </a:prstGeom>
          <a:noFill/>
        </p:spPr>
        <p:txBody>
          <a:bodyPr wrap="square" rtlCol="0">
            <a:spAutoFit/>
          </a:bodyPr>
          <a:lstStyle/>
          <a:p>
            <a:r>
              <a:rPr lang="en-US" sz="3200" b="1" dirty="0"/>
              <a:t>KAB</a:t>
            </a:r>
            <a:r>
              <a:rPr lang="en-US" sz="3200" b="1" baseline="30000" dirty="0"/>
              <a:t>TM</a:t>
            </a:r>
            <a:r>
              <a:rPr lang="en-US" sz="3200" b="1" dirty="0"/>
              <a:t> (A-CAES) vs. Li-ION Batteries</a:t>
            </a:r>
          </a:p>
        </p:txBody>
      </p:sp>
      <p:pic>
        <p:nvPicPr>
          <p:cNvPr id="7" name="Picture 6">
            <a:extLst>
              <a:ext uri="{FF2B5EF4-FFF2-40B4-BE49-F238E27FC236}">
                <a16:creationId xmlns:a16="http://schemas.microsoft.com/office/drawing/2014/main" id="{592B6932-A3E5-4103-87D3-5A279D8039C7}"/>
              </a:ext>
            </a:extLst>
          </p:cNvPr>
          <p:cNvPicPr>
            <a:picLocks noChangeAspect="1"/>
          </p:cNvPicPr>
          <p:nvPr/>
        </p:nvPicPr>
        <p:blipFill>
          <a:blip r:embed="rId2"/>
          <a:stretch>
            <a:fillRect/>
          </a:stretch>
        </p:blipFill>
        <p:spPr>
          <a:xfrm>
            <a:off x="7132382" y="155481"/>
            <a:ext cx="1896020" cy="402371"/>
          </a:xfrm>
          <a:prstGeom prst="rect">
            <a:avLst/>
          </a:prstGeom>
        </p:spPr>
      </p:pic>
      <p:sp>
        <p:nvSpPr>
          <p:cNvPr id="4" name="Slide Number Placeholder 3">
            <a:extLst>
              <a:ext uri="{FF2B5EF4-FFF2-40B4-BE49-F238E27FC236}">
                <a16:creationId xmlns:a16="http://schemas.microsoft.com/office/drawing/2014/main" id="{E4F33FFB-622B-4D60-A9CB-70C8CC1C8055}"/>
              </a:ext>
            </a:extLst>
          </p:cNvPr>
          <p:cNvSpPr>
            <a:spLocks noGrp="1"/>
          </p:cNvSpPr>
          <p:nvPr>
            <p:ph type="sldNum" sz="quarter" idx="12"/>
          </p:nvPr>
        </p:nvSpPr>
        <p:spPr/>
        <p:txBody>
          <a:bodyPr/>
          <a:lstStyle/>
          <a:p>
            <a:fld id="{8AC12862-A214-441F-ACCE-B4B56BF7D363}" type="slidenum">
              <a:rPr kumimoji="1" lang="ja-JP" altLang="en-US" smtClean="0"/>
              <a:t>18</a:t>
            </a:fld>
            <a:endParaRPr kumimoji="1" lang="ja-JP" altLang="en-US" dirty="0"/>
          </a:p>
        </p:txBody>
      </p:sp>
      <p:pic>
        <p:nvPicPr>
          <p:cNvPr id="11" name="図 10">
            <a:extLst>
              <a:ext uri="{FF2B5EF4-FFF2-40B4-BE49-F238E27FC236}">
                <a16:creationId xmlns:a16="http://schemas.microsoft.com/office/drawing/2014/main" id="{B4F847E8-6DB1-4C6D-9069-214546C9F9F3}"/>
              </a:ext>
            </a:extLst>
          </p:cNvPr>
          <p:cNvPicPr>
            <a:picLocks noChangeAspect="1"/>
          </p:cNvPicPr>
          <p:nvPr/>
        </p:nvPicPr>
        <p:blipFill>
          <a:blip r:embed="rId3"/>
          <a:stretch>
            <a:fillRect/>
          </a:stretch>
        </p:blipFill>
        <p:spPr>
          <a:xfrm>
            <a:off x="646306" y="867089"/>
            <a:ext cx="7272808" cy="4695300"/>
          </a:xfrm>
          <a:prstGeom prst="rect">
            <a:avLst/>
          </a:prstGeom>
        </p:spPr>
      </p:pic>
      <p:sp>
        <p:nvSpPr>
          <p:cNvPr id="12" name="楕円 11">
            <a:extLst>
              <a:ext uri="{FF2B5EF4-FFF2-40B4-BE49-F238E27FC236}">
                <a16:creationId xmlns:a16="http://schemas.microsoft.com/office/drawing/2014/main" id="{2B721B5E-95A3-4435-B144-9626B6EFE424}"/>
              </a:ext>
            </a:extLst>
          </p:cNvPr>
          <p:cNvSpPr/>
          <p:nvPr/>
        </p:nvSpPr>
        <p:spPr>
          <a:xfrm rot="1092240">
            <a:off x="2059430" y="2824183"/>
            <a:ext cx="820410" cy="2465946"/>
          </a:xfrm>
          <a:prstGeom prst="ellipse">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3" name="楕円 12">
            <a:extLst>
              <a:ext uri="{FF2B5EF4-FFF2-40B4-BE49-F238E27FC236}">
                <a16:creationId xmlns:a16="http://schemas.microsoft.com/office/drawing/2014/main" id="{942C3FE5-18C0-4C47-8C21-DC8101CA75BD}"/>
              </a:ext>
            </a:extLst>
          </p:cNvPr>
          <p:cNvSpPr/>
          <p:nvPr/>
        </p:nvSpPr>
        <p:spPr>
          <a:xfrm rot="301728">
            <a:off x="4893832" y="2911802"/>
            <a:ext cx="430385" cy="2489624"/>
          </a:xfrm>
          <a:prstGeom prst="ellipse">
            <a:avLst/>
          </a:prstGeom>
          <a:noFill/>
          <a:ln w="12700">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正方形/長方形 5">
            <a:extLst>
              <a:ext uri="{FF2B5EF4-FFF2-40B4-BE49-F238E27FC236}">
                <a16:creationId xmlns:a16="http://schemas.microsoft.com/office/drawing/2014/main" id="{1F7ACB7E-58C3-48EB-B7F1-BCAC8C1563AA}"/>
              </a:ext>
            </a:extLst>
          </p:cNvPr>
          <p:cNvSpPr/>
          <p:nvPr/>
        </p:nvSpPr>
        <p:spPr>
          <a:xfrm>
            <a:off x="1069821" y="5768210"/>
            <a:ext cx="7134632" cy="461665"/>
          </a:xfrm>
          <a:prstGeom prst="rect">
            <a:avLst/>
          </a:prstGeom>
        </p:spPr>
        <p:txBody>
          <a:bodyPr wrap="square">
            <a:spAutoFit/>
          </a:bodyPr>
          <a:lstStyle/>
          <a:p>
            <a:r>
              <a:rPr lang="en-US" altLang="ja-JP" sz="1200" dirty="0">
                <a:latin typeface="Meiryo UI" panose="020B0604030504040204" pitchFamily="50" charset="-128"/>
                <a:ea typeface="Meiryo UI" panose="020B0604030504040204" pitchFamily="50" charset="-128"/>
              </a:rPr>
              <a:t>2020 Grid Energy Storage Technology Cost and Performance Assessment</a:t>
            </a:r>
            <a:endParaRPr lang="ja-JP" altLang="en-US" sz="1200" dirty="0">
              <a:latin typeface="Meiryo UI" panose="020B0604030504040204" pitchFamily="50" charset="-128"/>
              <a:ea typeface="Meiryo UI" panose="020B0604030504040204" pitchFamily="50" charset="-128"/>
            </a:endParaRPr>
          </a:p>
          <a:p>
            <a:r>
              <a:rPr lang="en-US" altLang="ja-JP" sz="1200" dirty="0">
                <a:latin typeface="Meiryo UI" panose="020B0604030504040204" pitchFamily="50" charset="-128"/>
                <a:ea typeface="Meiryo UI" panose="020B0604030504040204" pitchFamily="50" charset="-128"/>
              </a:rPr>
              <a:t> Publication No. DOE/PA-0204 December 2020</a:t>
            </a:r>
            <a:endParaRPr lang="ja-JP" altLang="en-US" sz="1200" dirty="0">
              <a:latin typeface="Meiryo UI" panose="020B0604030504040204" pitchFamily="50" charset="-128"/>
              <a:ea typeface="Meiryo UI" panose="020B0604030504040204" pitchFamily="50" charset="-128"/>
            </a:endParaRPr>
          </a:p>
        </p:txBody>
      </p:sp>
      <p:sp>
        <p:nvSpPr>
          <p:cNvPr id="14" name="テキスト ボックス 13">
            <a:extLst>
              <a:ext uri="{FF2B5EF4-FFF2-40B4-BE49-F238E27FC236}">
                <a16:creationId xmlns:a16="http://schemas.microsoft.com/office/drawing/2014/main" id="{DBD6CFA7-A981-4014-BC4E-2B293D4D3376}"/>
              </a:ext>
            </a:extLst>
          </p:cNvPr>
          <p:cNvSpPr txBox="1"/>
          <p:nvPr/>
        </p:nvSpPr>
        <p:spPr>
          <a:xfrm>
            <a:off x="7079512" y="2528398"/>
            <a:ext cx="1740959" cy="923330"/>
          </a:xfrm>
          <a:prstGeom prst="rect">
            <a:avLst/>
          </a:prstGeom>
          <a:noFill/>
        </p:spPr>
        <p:txBody>
          <a:bodyPr wrap="square" rtlCol="0">
            <a:spAutoFit/>
          </a:bodyPr>
          <a:lstStyle/>
          <a:p>
            <a:r>
              <a:rPr kumimoji="1" lang="en-US" altLang="ja-JP" dirty="0"/>
              <a:t>“CAES” means </a:t>
            </a:r>
            <a:r>
              <a:rPr kumimoji="1" lang="ja-JP" altLang="en-US" dirty="0"/>
              <a:t>　</a:t>
            </a:r>
            <a:r>
              <a:rPr kumimoji="1" lang="en-US" altLang="ja-JP" dirty="0"/>
              <a:t>GT-CAES</a:t>
            </a:r>
          </a:p>
          <a:p>
            <a:r>
              <a:rPr kumimoji="1" lang="en-US" altLang="ja-JP" dirty="0"/>
              <a:t> in this figure.</a:t>
            </a:r>
            <a:endParaRPr kumimoji="1" lang="ja-JP" altLang="en-US" dirty="0"/>
          </a:p>
        </p:txBody>
      </p:sp>
    </p:spTree>
    <p:extLst>
      <p:ext uri="{BB962C8B-B14F-4D97-AF65-F5344CB8AC3E}">
        <p14:creationId xmlns:p14="http://schemas.microsoft.com/office/powerpoint/2010/main" val="1110584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90F0681-9E6A-4239-AD6D-CFDD7C010DBE}"/>
              </a:ext>
            </a:extLst>
          </p:cNvPr>
          <p:cNvSpPr txBox="1"/>
          <p:nvPr/>
        </p:nvSpPr>
        <p:spPr>
          <a:xfrm>
            <a:off x="323527" y="209503"/>
            <a:ext cx="7285019" cy="954107"/>
          </a:xfrm>
          <a:prstGeom prst="rect">
            <a:avLst/>
          </a:prstGeom>
          <a:noFill/>
        </p:spPr>
        <p:txBody>
          <a:bodyPr wrap="square" rtlCol="0">
            <a:spAutoFit/>
          </a:bodyPr>
          <a:lstStyle/>
          <a:p>
            <a:r>
              <a:rPr lang="en-US" sz="3200" b="1" dirty="0"/>
              <a:t>KAB</a:t>
            </a:r>
            <a:r>
              <a:rPr lang="en-US" sz="3200" b="1" baseline="30000" dirty="0"/>
              <a:t>TM</a:t>
            </a:r>
            <a:r>
              <a:rPr lang="en-US" sz="3200" b="1" dirty="0"/>
              <a:t> (A-CAES) vs. Li-ION batteries  </a:t>
            </a:r>
          </a:p>
          <a:p>
            <a:r>
              <a:rPr lang="en-US" sz="2400" dirty="0"/>
              <a:t>Target capital cost comparison</a:t>
            </a:r>
            <a:r>
              <a:rPr lang="en-US" altLang="ja-JP" sz="2400" dirty="0"/>
              <a:t> </a:t>
            </a:r>
            <a:endParaRPr lang="en-US" sz="2400" dirty="0"/>
          </a:p>
        </p:txBody>
      </p:sp>
      <p:sp>
        <p:nvSpPr>
          <p:cNvPr id="6" name="TextBox 5">
            <a:extLst>
              <a:ext uri="{FF2B5EF4-FFF2-40B4-BE49-F238E27FC236}">
                <a16:creationId xmlns:a16="http://schemas.microsoft.com/office/drawing/2014/main" id="{357BCA98-AFBB-4145-A280-1E0A58A0CE05}"/>
              </a:ext>
            </a:extLst>
          </p:cNvPr>
          <p:cNvSpPr txBox="1"/>
          <p:nvPr/>
        </p:nvSpPr>
        <p:spPr>
          <a:xfrm>
            <a:off x="1345866" y="1297369"/>
            <a:ext cx="6768752" cy="338554"/>
          </a:xfrm>
          <a:prstGeom prst="rect">
            <a:avLst/>
          </a:prstGeom>
          <a:noFill/>
        </p:spPr>
        <p:txBody>
          <a:bodyPr wrap="square" rtlCol="0">
            <a:spAutoFit/>
          </a:bodyPr>
          <a:lstStyle/>
          <a:p>
            <a:r>
              <a:rPr lang="en-US" altLang="ja-JP" sz="1600" dirty="0"/>
              <a:t>Vertical axis = capital cost in $Millions,</a:t>
            </a:r>
            <a:r>
              <a:rPr lang="ja-JP" altLang="en-US" sz="1600" dirty="0"/>
              <a:t>   </a:t>
            </a:r>
            <a:r>
              <a:rPr lang="en-US" altLang="ja-JP" sz="1600" dirty="0"/>
              <a:t>Horizontal axis = duration in hours </a:t>
            </a:r>
            <a:endParaRPr lang="en-US" sz="1600" dirty="0"/>
          </a:p>
        </p:txBody>
      </p:sp>
      <p:pic>
        <p:nvPicPr>
          <p:cNvPr id="7" name="Picture 6">
            <a:extLst>
              <a:ext uri="{FF2B5EF4-FFF2-40B4-BE49-F238E27FC236}">
                <a16:creationId xmlns:a16="http://schemas.microsoft.com/office/drawing/2014/main" id="{592B6932-A3E5-4103-87D3-5A279D8039C7}"/>
              </a:ext>
            </a:extLst>
          </p:cNvPr>
          <p:cNvPicPr>
            <a:picLocks noChangeAspect="1"/>
          </p:cNvPicPr>
          <p:nvPr/>
        </p:nvPicPr>
        <p:blipFill>
          <a:blip r:embed="rId2"/>
          <a:stretch>
            <a:fillRect/>
          </a:stretch>
        </p:blipFill>
        <p:spPr>
          <a:xfrm>
            <a:off x="7132382" y="155481"/>
            <a:ext cx="1896020" cy="402371"/>
          </a:xfrm>
          <a:prstGeom prst="rect">
            <a:avLst/>
          </a:prstGeom>
        </p:spPr>
      </p:pic>
      <p:sp>
        <p:nvSpPr>
          <p:cNvPr id="3" name="Slide Number Placeholder 2">
            <a:extLst>
              <a:ext uri="{FF2B5EF4-FFF2-40B4-BE49-F238E27FC236}">
                <a16:creationId xmlns:a16="http://schemas.microsoft.com/office/drawing/2014/main" id="{D4E61C7B-39E1-44ED-8B56-3189BEDF30B5}"/>
              </a:ext>
            </a:extLst>
          </p:cNvPr>
          <p:cNvSpPr>
            <a:spLocks noGrp="1"/>
          </p:cNvSpPr>
          <p:nvPr>
            <p:ph type="sldNum" sz="quarter" idx="12"/>
          </p:nvPr>
        </p:nvSpPr>
        <p:spPr/>
        <p:txBody>
          <a:bodyPr/>
          <a:lstStyle/>
          <a:p>
            <a:fld id="{8AC12862-A214-441F-ACCE-B4B56BF7D363}" type="slidenum">
              <a:rPr kumimoji="1" lang="ja-JP" altLang="en-US" smtClean="0"/>
              <a:t>19</a:t>
            </a:fld>
            <a:endParaRPr kumimoji="1" lang="ja-JP" altLang="en-US" dirty="0"/>
          </a:p>
        </p:txBody>
      </p:sp>
      <p:graphicFrame>
        <p:nvGraphicFramePr>
          <p:cNvPr id="9" name="Chart 8">
            <a:extLst>
              <a:ext uri="{FF2B5EF4-FFF2-40B4-BE49-F238E27FC236}">
                <a16:creationId xmlns:a16="http://schemas.microsoft.com/office/drawing/2014/main" id="{22957C76-305A-4429-8F7B-41C552BD9944}"/>
              </a:ext>
            </a:extLst>
          </p:cNvPr>
          <p:cNvGraphicFramePr>
            <a:graphicFrameLocks/>
          </p:cNvGraphicFramePr>
          <p:nvPr>
            <p:extLst>
              <p:ext uri="{D42A27DB-BD31-4B8C-83A1-F6EECF244321}">
                <p14:modId xmlns:p14="http://schemas.microsoft.com/office/powerpoint/2010/main" val="3187375433"/>
              </p:ext>
            </p:extLst>
          </p:nvPr>
        </p:nvGraphicFramePr>
        <p:xfrm>
          <a:off x="676292" y="1635922"/>
          <a:ext cx="7285019" cy="359327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7">
            <a:extLst>
              <a:ext uri="{FF2B5EF4-FFF2-40B4-BE49-F238E27FC236}">
                <a16:creationId xmlns:a16="http://schemas.microsoft.com/office/drawing/2014/main" id="{9ECAA001-6223-45A8-92DF-B84C45D9ACDA}"/>
              </a:ext>
            </a:extLst>
          </p:cNvPr>
          <p:cNvGraphicFramePr>
            <a:graphicFrameLocks noGrp="1"/>
          </p:cNvGraphicFramePr>
          <p:nvPr>
            <p:extLst>
              <p:ext uri="{D42A27DB-BD31-4B8C-83A1-F6EECF244321}">
                <p14:modId xmlns:p14="http://schemas.microsoft.com/office/powerpoint/2010/main" val="1132143995"/>
              </p:ext>
            </p:extLst>
          </p:nvPr>
        </p:nvGraphicFramePr>
        <p:xfrm>
          <a:off x="710518" y="5373215"/>
          <a:ext cx="7404100" cy="882342"/>
        </p:xfrm>
        <a:graphic>
          <a:graphicData uri="http://schemas.openxmlformats.org/drawingml/2006/table">
            <a:tbl>
              <a:tblPr/>
              <a:tblGrid>
                <a:gridCol w="647700">
                  <a:extLst>
                    <a:ext uri="{9D8B030D-6E8A-4147-A177-3AD203B41FA5}">
                      <a16:colId xmlns:a16="http://schemas.microsoft.com/office/drawing/2014/main" val="3756825660"/>
                    </a:ext>
                  </a:extLst>
                </a:gridCol>
                <a:gridCol w="965200">
                  <a:extLst>
                    <a:ext uri="{9D8B030D-6E8A-4147-A177-3AD203B41FA5}">
                      <a16:colId xmlns:a16="http://schemas.microsoft.com/office/drawing/2014/main" val="2679414335"/>
                    </a:ext>
                  </a:extLst>
                </a:gridCol>
                <a:gridCol w="965200">
                  <a:extLst>
                    <a:ext uri="{9D8B030D-6E8A-4147-A177-3AD203B41FA5}">
                      <a16:colId xmlns:a16="http://schemas.microsoft.com/office/drawing/2014/main" val="2474281336"/>
                    </a:ext>
                  </a:extLst>
                </a:gridCol>
                <a:gridCol w="965200">
                  <a:extLst>
                    <a:ext uri="{9D8B030D-6E8A-4147-A177-3AD203B41FA5}">
                      <a16:colId xmlns:a16="http://schemas.microsoft.com/office/drawing/2014/main" val="2123061746"/>
                    </a:ext>
                  </a:extLst>
                </a:gridCol>
                <a:gridCol w="965200">
                  <a:extLst>
                    <a:ext uri="{9D8B030D-6E8A-4147-A177-3AD203B41FA5}">
                      <a16:colId xmlns:a16="http://schemas.microsoft.com/office/drawing/2014/main" val="3933776958"/>
                    </a:ext>
                  </a:extLst>
                </a:gridCol>
                <a:gridCol w="965200">
                  <a:extLst>
                    <a:ext uri="{9D8B030D-6E8A-4147-A177-3AD203B41FA5}">
                      <a16:colId xmlns:a16="http://schemas.microsoft.com/office/drawing/2014/main" val="837603923"/>
                    </a:ext>
                  </a:extLst>
                </a:gridCol>
                <a:gridCol w="965200">
                  <a:extLst>
                    <a:ext uri="{9D8B030D-6E8A-4147-A177-3AD203B41FA5}">
                      <a16:colId xmlns:a16="http://schemas.microsoft.com/office/drawing/2014/main" val="75226612"/>
                    </a:ext>
                  </a:extLst>
                </a:gridCol>
                <a:gridCol w="965200">
                  <a:extLst>
                    <a:ext uri="{9D8B030D-6E8A-4147-A177-3AD203B41FA5}">
                      <a16:colId xmlns:a16="http://schemas.microsoft.com/office/drawing/2014/main" val="3125624936"/>
                    </a:ext>
                  </a:extLst>
                </a:gridCol>
              </a:tblGrid>
              <a:tr h="294114">
                <a:tc>
                  <a:txBody>
                    <a:bodyPr/>
                    <a:lstStyle/>
                    <a:p>
                      <a:pPr algn="l" fontAlgn="b"/>
                      <a:r>
                        <a:rPr lang="en-US" sz="1200" b="0" i="0" u="none" strike="noStrike" dirty="0">
                          <a:solidFill>
                            <a:srgbClr val="000000"/>
                          </a:solidFill>
                          <a:effectLst/>
                          <a:latin typeface="Calibri" panose="020F0502020204030204" pitchFamily="34" charset="0"/>
                        </a:rPr>
                        <a:t> </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20MWh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dirty="0">
                          <a:solidFill>
                            <a:srgbClr val="000000"/>
                          </a:solidFill>
                          <a:effectLst/>
                          <a:latin typeface="Calibri" panose="020F0502020204030204" pitchFamily="34" charset="0"/>
                        </a:rPr>
                        <a:t>40MWh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80MWh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160MWh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240MWh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320MWh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1200" b="0" i="0" u="none" strike="noStrike">
                          <a:solidFill>
                            <a:srgbClr val="000000"/>
                          </a:solidFill>
                          <a:effectLst/>
                          <a:latin typeface="Calibri" panose="020F0502020204030204" pitchFamily="34" charset="0"/>
                        </a:rPr>
                        <a:t>480MWh</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27247511"/>
                  </a:ext>
                </a:extLst>
              </a:tr>
              <a:tr h="294114">
                <a:tc>
                  <a:txBody>
                    <a:bodyPr/>
                    <a:lstStyle/>
                    <a:p>
                      <a:pPr algn="l" fontAlgn="b"/>
                      <a:r>
                        <a:rPr lang="en-US" sz="1200" b="0" i="0" u="none" strike="noStrike">
                          <a:solidFill>
                            <a:srgbClr val="000000"/>
                          </a:solidFill>
                          <a:effectLst/>
                          <a:latin typeface="Calibri" panose="020F0502020204030204" pitchFamily="34" charset="0"/>
                        </a:rPr>
                        <a:t>KAB</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$32,667,500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$33,910,000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$36,395,000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$41,365,000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$46,335,000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$51,305,000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$61,245,000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896506034"/>
                  </a:ext>
                </a:extLst>
              </a:tr>
              <a:tr h="294114">
                <a:tc>
                  <a:txBody>
                    <a:bodyPr/>
                    <a:lstStyle/>
                    <a:p>
                      <a:pPr algn="l" fontAlgn="b"/>
                      <a:r>
                        <a:rPr lang="en-US" sz="1200" b="0" i="0" u="none" strike="noStrike">
                          <a:solidFill>
                            <a:srgbClr val="000000"/>
                          </a:solidFill>
                          <a:effectLst/>
                          <a:latin typeface="Calibri" panose="020F0502020204030204" pitchFamily="34" charset="0"/>
                        </a:rPr>
                        <a:t>Li-Ion</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$13,227,100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a:solidFill>
                            <a:srgbClr val="000000"/>
                          </a:solidFill>
                          <a:effectLst/>
                          <a:latin typeface="Calibri" panose="020F0502020204030204" pitchFamily="34" charset="0"/>
                        </a:rPr>
                        <a:t>$20,667,100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$35,547,100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$65,307,100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$95,067,100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$124,827,100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200" b="0" i="0" u="none" strike="noStrike" dirty="0">
                          <a:solidFill>
                            <a:srgbClr val="000000"/>
                          </a:solidFill>
                          <a:effectLst/>
                          <a:latin typeface="Calibri" panose="020F0502020204030204" pitchFamily="34" charset="0"/>
                        </a:rPr>
                        <a:t>$184,347,100</a:t>
                      </a:r>
                    </a:p>
                  </a:txBody>
                  <a:tcPr marL="5443" marR="5443" marT="5443"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04151305"/>
                  </a:ext>
                </a:extLst>
              </a:tr>
            </a:tbl>
          </a:graphicData>
        </a:graphic>
      </p:graphicFrame>
    </p:spTree>
    <p:extLst>
      <p:ext uri="{BB962C8B-B14F-4D97-AF65-F5344CB8AC3E}">
        <p14:creationId xmlns:p14="http://schemas.microsoft.com/office/powerpoint/2010/main" val="1056916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2</a:t>
            </a:fld>
            <a:endParaRPr kumimoji="1" lang="ja-JP" altLang="en-US"/>
          </a:p>
        </p:txBody>
      </p:sp>
      <p:sp>
        <p:nvSpPr>
          <p:cNvPr id="5" name="TextBox 4">
            <a:extLst>
              <a:ext uri="{FF2B5EF4-FFF2-40B4-BE49-F238E27FC236}">
                <a16:creationId xmlns:a16="http://schemas.microsoft.com/office/drawing/2014/main" id="{FA98417E-4920-467B-AB2E-CC27D0CDCA43}"/>
              </a:ext>
            </a:extLst>
          </p:cNvPr>
          <p:cNvSpPr txBox="1"/>
          <p:nvPr/>
        </p:nvSpPr>
        <p:spPr>
          <a:xfrm>
            <a:off x="731650" y="1340768"/>
            <a:ext cx="4896544"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u="sng" dirty="0">
                <a:solidFill>
                  <a:srgbClr val="E86720"/>
                </a:solidFill>
              </a:rPr>
              <a:t>About KOBELCO / VISION  </a:t>
            </a:r>
          </a:p>
          <a:p>
            <a:pPr marL="342900" indent="-342900">
              <a:buFont typeface="Arial" panose="020B0604020202020204" pitchFamily="34" charset="0"/>
              <a:buChar char="•"/>
            </a:pPr>
            <a:r>
              <a:rPr lang="en-US" sz="2000" b="1" dirty="0">
                <a:solidFill>
                  <a:schemeClr val="bg2">
                    <a:lumMod val="75000"/>
                  </a:schemeClr>
                </a:solidFill>
              </a:rPr>
              <a:t>About the KAB</a:t>
            </a:r>
            <a:r>
              <a:rPr lang="en-US" sz="2000" b="1" baseline="30000" dirty="0">
                <a:solidFill>
                  <a:schemeClr val="bg2">
                    <a:lumMod val="75000"/>
                  </a:schemeClr>
                </a:solidFill>
              </a:rPr>
              <a:t>TM</a:t>
            </a:r>
            <a:r>
              <a:rPr lang="en-US" sz="2000" b="1" dirty="0">
                <a:solidFill>
                  <a:schemeClr val="bg2">
                    <a:lumMod val="75000"/>
                  </a:schemeClr>
                </a:solidFill>
              </a:rPr>
              <a:t> A-CAES System</a:t>
            </a:r>
          </a:p>
          <a:p>
            <a:pPr marL="342900" indent="-342900">
              <a:buFont typeface="Arial" panose="020B0604020202020204" pitchFamily="34" charset="0"/>
              <a:buChar char="•"/>
            </a:pPr>
            <a:r>
              <a:rPr lang="en-US" sz="2000" b="1" dirty="0">
                <a:solidFill>
                  <a:schemeClr val="bg2">
                    <a:lumMod val="75000"/>
                  </a:schemeClr>
                </a:solidFill>
              </a:rPr>
              <a:t>Value Comparisons</a:t>
            </a:r>
          </a:p>
          <a:p>
            <a:pPr marL="800100" lvl="2" indent="-342900" algn="just">
              <a:buFont typeface="Wingdings" panose="05000000000000000000" pitchFamily="2" charset="2"/>
              <a:buChar char="§"/>
            </a:pPr>
            <a:r>
              <a:rPr lang="en-US" sz="2000" dirty="0">
                <a:solidFill>
                  <a:schemeClr val="bg2">
                    <a:lumMod val="75000"/>
                  </a:schemeClr>
                </a:solidFill>
              </a:rPr>
              <a:t>Versus GT-CAES</a:t>
            </a:r>
          </a:p>
          <a:p>
            <a:pPr marL="800100" lvl="2" indent="-342900" algn="just">
              <a:buFont typeface="Wingdings" panose="05000000000000000000" pitchFamily="2" charset="2"/>
              <a:buChar char="§"/>
            </a:pPr>
            <a:r>
              <a:rPr lang="en-US" sz="2000" dirty="0">
                <a:solidFill>
                  <a:schemeClr val="bg2">
                    <a:lumMod val="75000"/>
                  </a:schemeClr>
                </a:solidFill>
              </a:rPr>
              <a:t>Versus Li-Ion Batteries</a:t>
            </a:r>
          </a:p>
          <a:p>
            <a:pPr marL="342900" indent="-342900">
              <a:buFont typeface="Arial" panose="020B0604020202020204" pitchFamily="34" charset="0"/>
              <a:buChar char="•"/>
            </a:pPr>
            <a:r>
              <a:rPr lang="en-US" sz="2000" b="1" dirty="0">
                <a:solidFill>
                  <a:schemeClr val="bg2">
                    <a:lumMod val="75000"/>
                  </a:schemeClr>
                </a:solidFill>
              </a:rPr>
              <a:t>Summary</a:t>
            </a:r>
          </a:p>
          <a:p>
            <a:pPr marL="342900" indent="-342900">
              <a:buFont typeface="Arial" panose="020B0604020202020204" pitchFamily="34" charset="0"/>
              <a:buChar char="•"/>
            </a:pPr>
            <a:r>
              <a:rPr lang="en-US" sz="2000" b="1" dirty="0">
                <a:solidFill>
                  <a:schemeClr val="bg2">
                    <a:lumMod val="75000"/>
                  </a:schemeClr>
                </a:solidFill>
              </a:rPr>
              <a:t>Appendices</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731650" y="323226"/>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Table of Contents</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2885394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354FA31F-8130-4628-A7D5-4DF641043E13}"/>
              </a:ext>
            </a:extLst>
          </p:cNvPr>
          <p:cNvSpPr txBox="1"/>
          <p:nvPr/>
        </p:nvSpPr>
        <p:spPr>
          <a:xfrm>
            <a:off x="347439" y="265464"/>
            <a:ext cx="6600825" cy="1077218"/>
          </a:xfrm>
          <a:prstGeom prst="rect">
            <a:avLst/>
          </a:prstGeom>
          <a:noFill/>
        </p:spPr>
        <p:txBody>
          <a:bodyPr wrap="square" rtlCol="0">
            <a:spAutoFit/>
          </a:bodyPr>
          <a:lstStyle/>
          <a:p>
            <a:r>
              <a:rPr lang="en-US" sz="3200" b="1" dirty="0"/>
              <a:t>KAB</a:t>
            </a:r>
            <a:r>
              <a:rPr lang="en-US" sz="3200" b="1" baseline="30000" dirty="0"/>
              <a:t>TM </a:t>
            </a:r>
            <a:r>
              <a:rPr lang="en-US" sz="3200" b="1" dirty="0"/>
              <a:t>(A-CAES) vs. Li-ION Batteries</a:t>
            </a:r>
          </a:p>
          <a:p>
            <a:r>
              <a:rPr lang="en-US" altLang="ja-JP" sz="2400" dirty="0"/>
              <a:t>Target </a:t>
            </a:r>
            <a:r>
              <a:rPr lang="en-US" sz="2400" dirty="0"/>
              <a:t>capital cost comparison</a:t>
            </a:r>
            <a:r>
              <a:rPr lang="en-US" sz="3200" b="1" dirty="0"/>
              <a:t>                                         </a:t>
            </a:r>
          </a:p>
        </p:txBody>
      </p:sp>
      <p:pic>
        <p:nvPicPr>
          <p:cNvPr id="10" name="Picture 9">
            <a:extLst>
              <a:ext uri="{FF2B5EF4-FFF2-40B4-BE49-F238E27FC236}">
                <a16:creationId xmlns:a16="http://schemas.microsoft.com/office/drawing/2014/main" id="{2CAB18C7-0CBE-4B25-B2F8-A318F5AEBDCB}"/>
              </a:ext>
            </a:extLst>
          </p:cNvPr>
          <p:cNvPicPr>
            <a:picLocks noChangeAspect="1"/>
          </p:cNvPicPr>
          <p:nvPr/>
        </p:nvPicPr>
        <p:blipFill>
          <a:blip r:embed="rId2"/>
          <a:stretch>
            <a:fillRect/>
          </a:stretch>
        </p:blipFill>
        <p:spPr>
          <a:xfrm>
            <a:off x="7132382" y="155481"/>
            <a:ext cx="1896020" cy="402371"/>
          </a:xfrm>
          <a:prstGeom prst="rect">
            <a:avLst/>
          </a:prstGeom>
        </p:spPr>
      </p:pic>
      <p:sp>
        <p:nvSpPr>
          <p:cNvPr id="3" name="Slide Number Placeholder 2">
            <a:extLst>
              <a:ext uri="{FF2B5EF4-FFF2-40B4-BE49-F238E27FC236}">
                <a16:creationId xmlns:a16="http://schemas.microsoft.com/office/drawing/2014/main" id="{0F49C5CD-B25D-4875-8378-CF8ADF69DADD}"/>
              </a:ext>
            </a:extLst>
          </p:cNvPr>
          <p:cNvSpPr>
            <a:spLocks noGrp="1"/>
          </p:cNvSpPr>
          <p:nvPr>
            <p:ph type="sldNum" sz="quarter" idx="12"/>
          </p:nvPr>
        </p:nvSpPr>
        <p:spPr/>
        <p:txBody>
          <a:bodyPr/>
          <a:lstStyle/>
          <a:p>
            <a:fld id="{8AC12862-A214-441F-ACCE-B4B56BF7D363}" type="slidenum">
              <a:rPr kumimoji="1" lang="ja-JP" altLang="en-US" smtClean="0"/>
              <a:t>20</a:t>
            </a:fld>
            <a:endParaRPr kumimoji="1" lang="ja-JP" altLang="en-US" dirty="0"/>
          </a:p>
        </p:txBody>
      </p:sp>
      <p:sp>
        <p:nvSpPr>
          <p:cNvPr id="11" name="TextBox 10">
            <a:extLst>
              <a:ext uri="{FF2B5EF4-FFF2-40B4-BE49-F238E27FC236}">
                <a16:creationId xmlns:a16="http://schemas.microsoft.com/office/drawing/2014/main" id="{EC4A07A5-C582-4192-B0F5-FE9DE48B139D}"/>
              </a:ext>
            </a:extLst>
          </p:cNvPr>
          <p:cNvSpPr txBox="1"/>
          <p:nvPr/>
        </p:nvSpPr>
        <p:spPr>
          <a:xfrm>
            <a:off x="5292080" y="1030116"/>
            <a:ext cx="3096344" cy="584775"/>
          </a:xfrm>
          <a:prstGeom prst="rect">
            <a:avLst/>
          </a:prstGeom>
          <a:noFill/>
        </p:spPr>
        <p:txBody>
          <a:bodyPr wrap="square" rtlCol="0">
            <a:spAutoFit/>
          </a:bodyPr>
          <a:lstStyle/>
          <a:p>
            <a:r>
              <a:rPr lang="en-US" altLang="ja-JP" sz="1600" dirty="0"/>
              <a:t>Vertical axis = cost in $</a:t>
            </a:r>
            <a:r>
              <a:rPr lang="ja-JP" altLang="en-US" sz="1600" dirty="0"/>
              <a:t>Ｍ</a:t>
            </a:r>
            <a:r>
              <a:rPr lang="en-US" altLang="ja-JP" sz="1600" dirty="0" err="1"/>
              <a:t>illions</a:t>
            </a:r>
            <a:r>
              <a:rPr lang="ja-JP" altLang="en-US" sz="1600" dirty="0"/>
              <a:t>　</a:t>
            </a:r>
            <a:endParaRPr lang="en-US" altLang="ja-JP" sz="1600" dirty="0"/>
          </a:p>
          <a:p>
            <a:r>
              <a:rPr lang="en-US" altLang="ja-JP" sz="1600" dirty="0"/>
              <a:t>Horizontal axis = duration in hours </a:t>
            </a:r>
            <a:endParaRPr lang="en-US" sz="1600" dirty="0"/>
          </a:p>
        </p:txBody>
      </p:sp>
      <p:sp>
        <p:nvSpPr>
          <p:cNvPr id="16" name="TextBox 15">
            <a:extLst>
              <a:ext uri="{FF2B5EF4-FFF2-40B4-BE49-F238E27FC236}">
                <a16:creationId xmlns:a16="http://schemas.microsoft.com/office/drawing/2014/main" id="{30A90177-F736-461F-B105-490F1A54711C}"/>
              </a:ext>
            </a:extLst>
          </p:cNvPr>
          <p:cNvSpPr txBox="1"/>
          <p:nvPr/>
        </p:nvSpPr>
        <p:spPr>
          <a:xfrm>
            <a:off x="394942" y="1353031"/>
            <a:ext cx="3152788" cy="369332"/>
          </a:xfrm>
          <a:prstGeom prst="rect">
            <a:avLst/>
          </a:prstGeom>
          <a:noFill/>
        </p:spPr>
        <p:txBody>
          <a:bodyPr wrap="square" rtlCol="0">
            <a:spAutoFit/>
          </a:bodyPr>
          <a:lstStyle/>
          <a:p>
            <a:r>
              <a:rPr lang="en-US" dirty="0"/>
              <a:t>KAB                        li-ion</a:t>
            </a:r>
          </a:p>
        </p:txBody>
      </p:sp>
      <p:cxnSp>
        <p:nvCxnSpPr>
          <p:cNvPr id="18" name="Straight Connector 17">
            <a:extLst>
              <a:ext uri="{FF2B5EF4-FFF2-40B4-BE49-F238E27FC236}">
                <a16:creationId xmlns:a16="http://schemas.microsoft.com/office/drawing/2014/main" id="{6B8A864F-85C3-4C0E-B486-6FAE8C4104DE}"/>
              </a:ext>
            </a:extLst>
          </p:cNvPr>
          <p:cNvCxnSpPr>
            <a:cxnSpLocks/>
          </p:cNvCxnSpPr>
          <p:nvPr/>
        </p:nvCxnSpPr>
        <p:spPr>
          <a:xfrm>
            <a:off x="1115616" y="1559830"/>
            <a:ext cx="720080" cy="2"/>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D48DC487-E97C-4B09-AA15-BBE7AD20BA0D}"/>
              </a:ext>
            </a:extLst>
          </p:cNvPr>
          <p:cNvCxnSpPr>
            <a:cxnSpLocks/>
          </p:cNvCxnSpPr>
          <p:nvPr/>
        </p:nvCxnSpPr>
        <p:spPr>
          <a:xfrm>
            <a:off x="2699792" y="1559830"/>
            <a:ext cx="720080" cy="0"/>
          </a:xfrm>
          <a:prstGeom prst="line">
            <a:avLst/>
          </a:prstGeom>
          <a:ln w="2540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7" name="Chart 16">
            <a:extLst>
              <a:ext uri="{FF2B5EF4-FFF2-40B4-BE49-F238E27FC236}">
                <a16:creationId xmlns:a16="http://schemas.microsoft.com/office/drawing/2014/main" id="{8F8AFBA2-60CB-40DE-A0CB-C021F1D86593}"/>
              </a:ext>
            </a:extLst>
          </p:cNvPr>
          <p:cNvGraphicFramePr>
            <a:graphicFrameLocks/>
          </p:cNvGraphicFramePr>
          <p:nvPr>
            <p:extLst>
              <p:ext uri="{D42A27DB-BD31-4B8C-83A1-F6EECF244321}">
                <p14:modId xmlns:p14="http://schemas.microsoft.com/office/powerpoint/2010/main" val="2657235500"/>
              </p:ext>
            </p:extLst>
          </p:nvPr>
        </p:nvGraphicFramePr>
        <p:xfrm>
          <a:off x="502546" y="1850609"/>
          <a:ext cx="4057650" cy="188441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9" name="Chart 18">
            <a:extLst>
              <a:ext uri="{FF2B5EF4-FFF2-40B4-BE49-F238E27FC236}">
                <a16:creationId xmlns:a16="http://schemas.microsoft.com/office/drawing/2014/main" id="{4A25C70A-87B0-4A84-A5B3-86766BD511BA}"/>
              </a:ext>
            </a:extLst>
          </p:cNvPr>
          <p:cNvGraphicFramePr>
            <a:graphicFrameLocks/>
          </p:cNvGraphicFramePr>
          <p:nvPr>
            <p:extLst>
              <p:ext uri="{D42A27DB-BD31-4B8C-83A1-F6EECF244321}">
                <p14:modId xmlns:p14="http://schemas.microsoft.com/office/powerpoint/2010/main" val="2906980832"/>
              </p:ext>
            </p:extLst>
          </p:nvPr>
        </p:nvGraphicFramePr>
        <p:xfrm>
          <a:off x="4795646" y="1789125"/>
          <a:ext cx="3804556" cy="194589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1" name="Chart 20">
            <a:extLst>
              <a:ext uri="{FF2B5EF4-FFF2-40B4-BE49-F238E27FC236}">
                <a16:creationId xmlns:a16="http://schemas.microsoft.com/office/drawing/2014/main" id="{88E3BEEA-88D1-4ADB-88F9-8FF4054918BA}"/>
              </a:ext>
            </a:extLst>
          </p:cNvPr>
          <p:cNvGraphicFramePr>
            <a:graphicFrameLocks/>
          </p:cNvGraphicFramePr>
          <p:nvPr>
            <p:extLst>
              <p:ext uri="{D42A27DB-BD31-4B8C-83A1-F6EECF244321}">
                <p14:modId xmlns:p14="http://schemas.microsoft.com/office/powerpoint/2010/main" val="1332605176"/>
              </p:ext>
            </p:extLst>
          </p:nvPr>
        </p:nvGraphicFramePr>
        <p:xfrm>
          <a:off x="630011" y="3831930"/>
          <a:ext cx="4112078" cy="242751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2" name="Chart 21">
            <a:extLst>
              <a:ext uri="{FF2B5EF4-FFF2-40B4-BE49-F238E27FC236}">
                <a16:creationId xmlns:a16="http://schemas.microsoft.com/office/drawing/2014/main" id="{E8315878-71C2-4068-A208-8479A8E6B44B}"/>
              </a:ext>
            </a:extLst>
          </p:cNvPr>
          <p:cNvGraphicFramePr>
            <a:graphicFrameLocks/>
          </p:cNvGraphicFramePr>
          <p:nvPr>
            <p:extLst>
              <p:ext uri="{D42A27DB-BD31-4B8C-83A1-F6EECF244321}">
                <p14:modId xmlns:p14="http://schemas.microsoft.com/office/powerpoint/2010/main" val="3421916476"/>
              </p:ext>
            </p:extLst>
          </p:nvPr>
        </p:nvGraphicFramePr>
        <p:xfrm>
          <a:off x="4742089" y="3791145"/>
          <a:ext cx="4052208" cy="2547257"/>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123805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21</a:t>
            </a:fld>
            <a:endParaRPr kumimoji="1" lang="ja-JP" altLang="en-US"/>
          </a:p>
        </p:txBody>
      </p:sp>
      <p:sp>
        <p:nvSpPr>
          <p:cNvPr id="5" name="TextBox 4">
            <a:extLst>
              <a:ext uri="{FF2B5EF4-FFF2-40B4-BE49-F238E27FC236}">
                <a16:creationId xmlns:a16="http://schemas.microsoft.com/office/drawing/2014/main" id="{FA98417E-4920-467B-AB2E-CC27D0CDCA43}"/>
              </a:ext>
            </a:extLst>
          </p:cNvPr>
          <p:cNvSpPr txBox="1"/>
          <p:nvPr/>
        </p:nvSpPr>
        <p:spPr>
          <a:xfrm>
            <a:off x="731650" y="1340768"/>
            <a:ext cx="4896544"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About KOBELCO / VISION  </a:t>
            </a:r>
          </a:p>
          <a:p>
            <a:pPr marL="342900" indent="-342900">
              <a:buFont typeface="Arial" panose="020B0604020202020204" pitchFamily="34" charset="0"/>
              <a:buChar char="•"/>
            </a:pPr>
            <a:r>
              <a:rPr lang="en-US" sz="2000" b="1" dirty="0">
                <a:solidFill>
                  <a:schemeClr val="bg2">
                    <a:lumMod val="75000"/>
                  </a:schemeClr>
                </a:solidFill>
              </a:rPr>
              <a:t>About the KAB</a:t>
            </a:r>
            <a:r>
              <a:rPr lang="en-US" sz="2000" b="1" baseline="30000" dirty="0">
                <a:solidFill>
                  <a:schemeClr val="bg2">
                    <a:lumMod val="75000"/>
                  </a:schemeClr>
                </a:solidFill>
              </a:rPr>
              <a:t>TM</a:t>
            </a:r>
            <a:r>
              <a:rPr lang="en-US" sz="2000" b="1" dirty="0">
                <a:solidFill>
                  <a:schemeClr val="bg2">
                    <a:lumMod val="75000"/>
                  </a:schemeClr>
                </a:solidFill>
              </a:rPr>
              <a:t> A-CAES System</a:t>
            </a:r>
          </a:p>
          <a:p>
            <a:pPr marL="342900" indent="-342900">
              <a:buFont typeface="Arial" panose="020B0604020202020204" pitchFamily="34" charset="0"/>
              <a:buChar char="•"/>
            </a:pPr>
            <a:r>
              <a:rPr lang="en-US" sz="2000" b="1" dirty="0">
                <a:solidFill>
                  <a:schemeClr val="bg2">
                    <a:lumMod val="75000"/>
                  </a:schemeClr>
                </a:solidFill>
              </a:rPr>
              <a:t>Value Comparisons</a:t>
            </a:r>
          </a:p>
          <a:p>
            <a:pPr marL="800100" lvl="2" indent="-342900" algn="just">
              <a:buFont typeface="Wingdings" panose="05000000000000000000" pitchFamily="2" charset="2"/>
              <a:buChar char="§"/>
            </a:pPr>
            <a:r>
              <a:rPr lang="en-US" sz="2000" dirty="0">
                <a:solidFill>
                  <a:schemeClr val="bg2">
                    <a:lumMod val="75000"/>
                  </a:schemeClr>
                </a:solidFill>
              </a:rPr>
              <a:t>Versus GT-CAES</a:t>
            </a:r>
          </a:p>
          <a:p>
            <a:pPr marL="800100" lvl="2" indent="-342900" algn="just">
              <a:buFont typeface="Wingdings" panose="05000000000000000000" pitchFamily="2" charset="2"/>
              <a:buChar char="§"/>
            </a:pPr>
            <a:r>
              <a:rPr lang="en-US" sz="2000" dirty="0">
                <a:solidFill>
                  <a:schemeClr val="bg2">
                    <a:lumMod val="75000"/>
                  </a:schemeClr>
                </a:solidFill>
              </a:rPr>
              <a:t>Versus Li-Ion Batteries</a:t>
            </a:r>
          </a:p>
          <a:p>
            <a:pPr marL="342900" indent="-342900">
              <a:buFont typeface="Arial" panose="020B0604020202020204" pitchFamily="34" charset="0"/>
              <a:buChar char="•"/>
            </a:pPr>
            <a:r>
              <a:rPr lang="en-US" sz="2000" b="1" u="sng" dirty="0">
                <a:solidFill>
                  <a:srgbClr val="E86720"/>
                </a:solidFill>
              </a:rPr>
              <a:t>Summary</a:t>
            </a:r>
          </a:p>
          <a:p>
            <a:pPr marL="342900" indent="-342900">
              <a:buFont typeface="Arial" panose="020B0604020202020204" pitchFamily="34" charset="0"/>
              <a:buChar char="•"/>
            </a:pPr>
            <a:r>
              <a:rPr lang="en-US" sz="2000" b="1" dirty="0">
                <a:solidFill>
                  <a:schemeClr val="bg2">
                    <a:lumMod val="75000"/>
                  </a:schemeClr>
                </a:solidFill>
              </a:rPr>
              <a:t>Appendices</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731650" y="323226"/>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Table of Contents</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348143093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22</a:t>
            </a:fld>
            <a:endParaRPr kumimoji="1" lang="ja-JP" altLang="en-US" dirty="0"/>
          </a:p>
        </p:txBody>
      </p:sp>
      <p:sp>
        <p:nvSpPr>
          <p:cNvPr id="5" name="TextBox 4">
            <a:extLst>
              <a:ext uri="{FF2B5EF4-FFF2-40B4-BE49-F238E27FC236}">
                <a16:creationId xmlns:a16="http://schemas.microsoft.com/office/drawing/2014/main" id="{FA98417E-4920-467B-AB2E-CC27D0CDCA43}"/>
              </a:ext>
            </a:extLst>
          </p:cNvPr>
          <p:cNvSpPr txBox="1"/>
          <p:nvPr/>
        </p:nvSpPr>
        <p:spPr>
          <a:xfrm>
            <a:off x="640347" y="1503433"/>
            <a:ext cx="8275983" cy="4524315"/>
          </a:xfrm>
          <a:prstGeom prst="rect">
            <a:avLst/>
          </a:prstGeom>
          <a:noFill/>
        </p:spPr>
        <p:txBody>
          <a:bodyPr wrap="square" rtlCol="0">
            <a:spAutoFit/>
          </a:bodyPr>
          <a:lstStyle/>
          <a:p>
            <a:pPr marL="457200" indent="-457200">
              <a:buFont typeface="Wingdings" panose="05000000000000000000" pitchFamily="2" charset="2"/>
              <a:buChar char="§"/>
            </a:pPr>
            <a:r>
              <a:rPr lang="en-US" sz="2400" b="1" dirty="0">
                <a:solidFill>
                  <a:srgbClr val="0070C0"/>
                </a:solidFill>
              </a:rPr>
              <a:t>New, innovative A-CAES offering </a:t>
            </a:r>
          </a:p>
          <a:p>
            <a:pPr marL="457200" indent="-457200">
              <a:buFont typeface="Wingdings" panose="05000000000000000000" pitchFamily="2" charset="2"/>
              <a:buChar char="§"/>
            </a:pPr>
            <a:r>
              <a:rPr lang="en-US" sz="2400" b="1" dirty="0">
                <a:solidFill>
                  <a:srgbClr val="0070C0"/>
                </a:solidFill>
              </a:rPr>
              <a:t>KOBELCO a strong, reliable partner</a:t>
            </a:r>
          </a:p>
          <a:p>
            <a:pPr marL="457200" lvl="2" algn="just"/>
            <a:r>
              <a:rPr lang="en-US" sz="2400" dirty="0">
                <a:solidFill>
                  <a:schemeClr val="tx1">
                    <a:lumMod val="50000"/>
                    <a:lumOff val="50000"/>
                  </a:schemeClr>
                </a:solidFill>
              </a:rPr>
              <a:t>For both equipment and ongoing service.</a:t>
            </a:r>
          </a:p>
          <a:p>
            <a:pPr marL="457200" lvl="2" algn="just"/>
            <a:r>
              <a:rPr lang="en-US" altLang="ja-JP" sz="2400" dirty="0">
                <a:solidFill>
                  <a:schemeClr val="tx1">
                    <a:lumMod val="50000"/>
                    <a:lumOff val="50000"/>
                  </a:schemeClr>
                </a:solidFill>
              </a:rPr>
              <a:t>Based on i</a:t>
            </a:r>
            <a:r>
              <a:rPr lang="en-US" sz="2400" dirty="0">
                <a:solidFill>
                  <a:schemeClr val="tx1">
                    <a:lumMod val="50000"/>
                    <a:lumOff val="50000"/>
                  </a:schemeClr>
                </a:solidFill>
              </a:rPr>
              <a:t>ndustry-proven, off-the-shelf equipment.</a:t>
            </a:r>
            <a:endParaRPr lang="en-US" sz="2400" dirty="0">
              <a:solidFill>
                <a:srgbClr val="00B050"/>
              </a:solidFill>
            </a:endParaRPr>
          </a:p>
          <a:p>
            <a:pPr marL="457200" indent="-457200">
              <a:buFont typeface="Wingdings" panose="05000000000000000000" pitchFamily="2" charset="2"/>
              <a:buChar char="§"/>
            </a:pPr>
            <a:r>
              <a:rPr lang="en-US" sz="2400" b="1" dirty="0">
                <a:solidFill>
                  <a:srgbClr val="0070C0"/>
                </a:solidFill>
              </a:rPr>
              <a:t>A-CAES has </a:t>
            </a:r>
            <a:r>
              <a:rPr lang="en-US" sz="2400" b="1" i="1" u="sng" dirty="0">
                <a:solidFill>
                  <a:srgbClr val="0070C0"/>
                </a:solidFill>
              </a:rPr>
              <a:t>no</a:t>
            </a:r>
            <a:r>
              <a:rPr lang="en-US" sz="2400" b="1" dirty="0">
                <a:solidFill>
                  <a:srgbClr val="0070C0"/>
                </a:solidFill>
              </a:rPr>
              <a:t> carbon emissions</a:t>
            </a:r>
          </a:p>
          <a:p>
            <a:pPr marL="457200" indent="-457200">
              <a:buFont typeface="Wingdings" panose="05000000000000000000" pitchFamily="2" charset="2"/>
              <a:buChar char="§"/>
            </a:pPr>
            <a:r>
              <a:rPr lang="en-US" sz="2400" b="1" dirty="0">
                <a:solidFill>
                  <a:srgbClr val="0070C0"/>
                </a:solidFill>
              </a:rPr>
              <a:t>Better value than GT-CAES</a:t>
            </a:r>
          </a:p>
          <a:p>
            <a:pPr marL="457200" lvl="2" algn="just"/>
            <a:r>
              <a:rPr lang="en-US" sz="2400" dirty="0">
                <a:solidFill>
                  <a:schemeClr val="tx1">
                    <a:lumMod val="50000"/>
                    <a:lumOff val="50000"/>
                  </a:schemeClr>
                </a:solidFill>
              </a:rPr>
              <a:t>No carbon emissions.</a:t>
            </a:r>
          </a:p>
          <a:p>
            <a:pPr marL="457200" lvl="2" algn="just"/>
            <a:r>
              <a:rPr lang="en-US" sz="2400" dirty="0">
                <a:solidFill>
                  <a:schemeClr val="tx1">
                    <a:lumMod val="50000"/>
                    <a:lumOff val="50000"/>
                  </a:schemeClr>
                </a:solidFill>
              </a:rPr>
              <a:t>More flexible, modular scale.</a:t>
            </a:r>
          </a:p>
          <a:p>
            <a:pPr marL="457200" indent="-457200">
              <a:buFont typeface="Wingdings" panose="05000000000000000000" pitchFamily="2" charset="2"/>
              <a:buChar char="§"/>
            </a:pPr>
            <a:r>
              <a:rPr lang="en-US" sz="2400" b="1" dirty="0">
                <a:solidFill>
                  <a:srgbClr val="0070C0"/>
                </a:solidFill>
              </a:rPr>
              <a:t>Better value than Li-Ion batteries</a:t>
            </a:r>
          </a:p>
          <a:p>
            <a:pPr marL="457200" lvl="2" algn="just"/>
            <a:r>
              <a:rPr lang="en-US" sz="2400" dirty="0">
                <a:solidFill>
                  <a:schemeClr val="tx1">
                    <a:lumMod val="50000"/>
                    <a:lumOff val="50000"/>
                  </a:schemeClr>
                </a:solidFill>
              </a:rPr>
              <a:t>Scalable storage duration up to 48 hours (vs. only 4 hours).</a:t>
            </a:r>
          </a:p>
          <a:p>
            <a:pPr marL="457200" lvl="2" algn="just"/>
            <a:r>
              <a:rPr lang="en-US" sz="2400" dirty="0">
                <a:solidFill>
                  <a:schemeClr val="tx1">
                    <a:lumMod val="50000"/>
                    <a:lumOff val="50000"/>
                  </a:schemeClr>
                </a:solidFill>
              </a:rPr>
              <a:t>Lower capital cost.</a:t>
            </a:r>
          </a:p>
          <a:p>
            <a:pPr marL="457200" lvl="2" algn="just"/>
            <a:r>
              <a:rPr lang="en-US" sz="2400" dirty="0">
                <a:solidFill>
                  <a:schemeClr val="tx1">
                    <a:lumMod val="50000"/>
                    <a:lumOff val="50000"/>
                  </a:schemeClr>
                </a:solidFill>
              </a:rPr>
              <a:t>Twice the service lifetime.</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850856" y="415140"/>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Summary</a:t>
            </a:r>
          </a:p>
          <a:p>
            <a:r>
              <a:rPr kumimoji="0" lang="en-US" sz="2800" b="1" dirty="0">
                <a:latin typeface="+mn-lt"/>
              </a:rPr>
              <a:t>Advantage of K</a:t>
            </a:r>
            <a:r>
              <a:rPr kumimoji="0" lang="en-US" altLang="ja-JP" sz="2800" b="1" dirty="0">
                <a:latin typeface="+mn-lt"/>
              </a:rPr>
              <a:t>AB</a:t>
            </a:r>
            <a:r>
              <a:rPr kumimoji="0" lang="en-US" sz="2800" b="1" dirty="0">
                <a:latin typeface="+mn-lt"/>
              </a:rPr>
              <a:t> system</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12825947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23</a:t>
            </a:fld>
            <a:endParaRPr kumimoji="1" lang="ja-JP" altLang="en-US" dirty="0"/>
          </a:p>
        </p:txBody>
      </p:sp>
      <p:sp>
        <p:nvSpPr>
          <p:cNvPr id="5" name="TextBox 4">
            <a:extLst>
              <a:ext uri="{FF2B5EF4-FFF2-40B4-BE49-F238E27FC236}">
                <a16:creationId xmlns:a16="http://schemas.microsoft.com/office/drawing/2014/main" id="{FA98417E-4920-467B-AB2E-CC27D0CDCA43}"/>
              </a:ext>
            </a:extLst>
          </p:cNvPr>
          <p:cNvSpPr txBox="1"/>
          <p:nvPr/>
        </p:nvSpPr>
        <p:spPr>
          <a:xfrm>
            <a:off x="731650" y="1340768"/>
            <a:ext cx="4896544"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About KOBELCO / VISION  </a:t>
            </a:r>
          </a:p>
          <a:p>
            <a:pPr marL="342900" indent="-342900">
              <a:buFont typeface="Arial" panose="020B0604020202020204" pitchFamily="34" charset="0"/>
              <a:buChar char="•"/>
            </a:pPr>
            <a:r>
              <a:rPr lang="en-US" sz="2000" b="1" dirty="0">
                <a:solidFill>
                  <a:schemeClr val="bg2">
                    <a:lumMod val="75000"/>
                  </a:schemeClr>
                </a:solidFill>
              </a:rPr>
              <a:t>About the KAB</a:t>
            </a:r>
            <a:r>
              <a:rPr lang="en-US" sz="2000" b="1" baseline="30000" dirty="0">
                <a:solidFill>
                  <a:schemeClr val="bg2">
                    <a:lumMod val="75000"/>
                  </a:schemeClr>
                </a:solidFill>
              </a:rPr>
              <a:t>TM</a:t>
            </a:r>
            <a:r>
              <a:rPr lang="en-US" sz="2000" b="1" dirty="0">
                <a:solidFill>
                  <a:schemeClr val="bg2">
                    <a:lumMod val="75000"/>
                  </a:schemeClr>
                </a:solidFill>
              </a:rPr>
              <a:t> A-CAES System</a:t>
            </a:r>
          </a:p>
          <a:p>
            <a:pPr marL="342900" indent="-342900">
              <a:buFont typeface="Arial" panose="020B0604020202020204" pitchFamily="34" charset="0"/>
              <a:buChar char="•"/>
            </a:pPr>
            <a:r>
              <a:rPr lang="en-US" sz="2000" b="1" dirty="0">
                <a:solidFill>
                  <a:schemeClr val="bg2">
                    <a:lumMod val="75000"/>
                  </a:schemeClr>
                </a:solidFill>
              </a:rPr>
              <a:t>Value Comparisons</a:t>
            </a:r>
          </a:p>
          <a:p>
            <a:pPr marL="800100" lvl="2" indent="-342900" algn="just">
              <a:buFont typeface="Wingdings" panose="05000000000000000000" pitchFamily="2" charset="2"/>
              <a:buChar char="§"/>
            </a:pPr>
            <a:r>
              <a:rPr lang="en-US" sz="2000" dirty="0">
                <a:solidFill>
                  <a:schemeClr val="bg2">
                    <a:lumMod val="75000"/>
                  </a:schemeClr>
                </a:solidFill>
              </a:rPr>
              <a:t>Versus GT-CAES</a:t>
            </a:r>
          </a:p>
          <a:p>
            <a:pPr marL="800100" lvl="2" indent="-342900" algn="just">
              <a:buFont typeface="Wingdings" panose="05000000000000000000" pitchFamily="2" charset="2"/>
              <a:buChar char="§"/>
            </a:pPr>
            <a:r>
              <a:rPr lang="en-US" sz="2000" dirty="0">
                <a:solidFill>
                  <a:schemeClr val="bg2">
                    <a:lumMod val="75000"/>
                  </a:schemeClr>
                </a:solidFill>
              </a:rPr>
              <a:t>Versus Li-Ion Batteries</a:t>
            </a:r>
          </a:p>
          <a:p>
            <a:pPr marL="342900" indent="-342900">
              <a:buFont typeface="Arial" panose="020B0604020202020204" pitchFamily="34" charset="0"/>
              <a:buChar char="•"/>
            </a:pPr>
            <a:r>
              <a:rPr lang="en-US" sz="2000" b="1" dirty="0">
                <a:solidFill>
                  <a:schemeClr val="bg2">
                    <a:lumMod val="75000"/>
                  </a:schemeClr>
                </a:solidFill>
              </a:rPr>
              <a:t>Summary</a:t>
            </a:r>
          </a:p>
          <a:p>
            <a:pPr marL="342900" indent="-342900">
              <a:buFont typeface="Arial" panose="020B0604020202020204" pitchFamily="34" charset="0"/>
              <a:buChar char="•"/>
            </a:pPr>
            <a:r>
              <a:rPr lang="en-US" sz="2000" b="1" u="sng" dirty="0">
                <a:solidFill>
                  <a:srgbClr val="E86720"/>
                </a:solidFill>
              </a:rPr>
              <a:t>Appendices</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731650" y="323226"/>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Table of Contents</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10195195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AD1D968-6E7A-4B5E-AE51-4DD2F8921776}"/>
              </a:ext>
            </a:extLst>
          </p:cNvPr>
          <p:cNvPicPr>
            <a:picLocks noChangeAspect="1"/>
          </p:cNvPicPr>
          <p:nvPr/>
        </p:nvPicPr>
        <p:blipFill>
          <a:blip r:embed="rId2"/>
          <a:stretch>
            <a:fillRect/>
          </a:stretch>
        </p:blipFill>
        <p:spPr>
          <a:xfrm>
            <a:off x="586887" y="836712"/>
            <a:ext cx="8005397" cy="5256584"/>
          </a:xfrm>
          <a:prstGeom prst="rect">
            <a:avLst/>
          </a:prstGeom>
        </p:spPr>
      </p:pic>
      <p:pic>
        <p:nvPicPr>
          <p:cNvPr id="3" name="Picture 2">
            <a:extLst>
              <a:ext uri="{FF2B5EF4-FFF2-40B4-BE49-F238E27FC236}">
                <a16:creationId xmlns:a16="http://schemas.microsoft.com/office/drawing/2014/main" id="{60B45189-16FA-4782-8DA1-0022A5693FD6}"/>
              </a:ext>
            </a:extLst>
          </p:cNvPr>
          <p:cNvPicPr>
            <a:picLocks noChangeAspect="1"/>
          </p:cNvPicPr>
          <p:nvPr/>
        </p:nvPicPr>
        <p:blipFill>
          <a:blip r:embed="rId3"/>
          <a:stretch>
            <a:fillRect/>
          </a:stretch>
        </p:blipFill>
        <p:spPr>
          <a:xfrm>
            <a:off x="7164288" y="107262"/>
            <a:ext cx="1896020" cy="402371"/>
          </a:xfrm>
          <a:prstGeom prst="rect">
            <a:avLst/>
          </a:prstGeom>
        </p:spPr>
      </p:pic>
      <p:sp>
        <p:nvSpPr>
          <p:cNvPr id="4" name="Slide Number Placeholder 3">
            <a:extLst>
              <a:ext uri="{FF2B5EF4-FFF2-40B4-BE49-F238E27FC236}">
                <a16:creationId xmlns:a16="http://schemas.microsoft.com/office/drawing/2014/main" id="{8FC7E125-C1F3-4301-92F7-540D943898AE}"/>
              </a:ext>
            </a:extLst>
          </p:cNvPr>
          <p:cNvSpPr>
            <a:spLocks noGrp="1"/>
          </p:cNvSpPr>
          <p:nvPr>
            <p:ph type="sldNum" sz="quarter" idx="12"/>
          </p:nvPr>
        </p:nvSpPr>
        <p:spPr>
          <a:xfrm>
            <a:off x="6588224" y="6331744"/>
            <a:ext cx="2057400" cy="365125"/>
          </a:xfrm>
        </p:spPr>
        <p:txBody>
          <a:bodyPr/>
          <a:lstStyle/>
          <a:p>
            <a:fld id="{8AC12862-A214-441F-ACCE-B4B56BF7D363}" type="slidenum">
              <a:rPr kumimoji="1" lang="ja-JP" altLang="en-US" sz="2400" smtClean="0"/>
              <a:t>24</a:t>
            </a:fld>
            <a:endParaRPr kumimoji="1" lang="ja-JP" altLang="en-US" sz="2400" dirty="0"/>
          </a:p>
        </p:txBody>
      </p:sp>
    </p:spTree>
    <p:extLst>
      <p:ext uri="{BB962C8B-B14F-4D97-AF65-F5344CB8AC3E}">
        <p14:creationId xmlns:p14="http://schemas.microsoft.com/office/powerpoint/2010/main" val="19473960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48A7A1C-050A-407E-AE0C-E511ABA06D5B}"/>
              </a:ext>
            </a:extLst>
          </p:cNvPr>
          <p:cNvSpPr>
            <a:spLocks noGrp="1"/>
          </p:cNvSpPr>
          <p:nvPr>
            <p:ph type="sldNum" sz="quarter" idx="12"/>
          </p:nvPr>
        </p:nvSpPr>
        <p:spPr/>
        <p:txBody>
          <a:bodyPr/>
          <a:lstStyle/>
          <a:p>
            <a:fld id="{8AC12862-A214-441F-ACCE-B4B56BF7D363}" type="slidenum">
              <a:rPr kumimoji="1" lang="ja-JP" altLang="en-US" smtClean="0"/>
              <a:t>25</a:t>
            </a:fld>
            <a:endParaRPr kumimoji="1" lang="ja-JP" altLang="en-US" dirty="0"/>
          </a:p>
        </p:txBody>
      </p:sp>
      <p:pic>
        <p:nvPicPr>
          <p:cNvPr id="5" name="図 22">
            <a:extLst>
              <a:ext uri="{FF2B5EF4-FFF2-40B4-BE49-F238E27FC236}">
                <a16:creationId xmlns:a16="http://schemas.microsoft.com/office/drawing/2014/main" id="{DB0B7C91-35F0-4CB5-BA63-6F8ADB5FF9E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2000" y="1772816"/>
            <a:ext cx="4248471" cy="3168352"/>
          </a:xfrm>
          <a:prstGeom prst="rect">
            <a:avLst/>
          </a:prstGeom>
          <a:noFill/>
          <a:ln>
            <a:noFill/>
          </a:ln>
        </p:spPr>
      </p:pic>
      <p:pic>
        <p:nvPicPr>
          <p:cNvPr id="7" name="Picture 6">
            <a:extLst>
              <a:ext uri="{FF2B5EF4-FFF2-40B4-BE49-F238E27FC236}">
                <a16:creationId xmlns:a16="http://schemas.microsoft.com/office/drawing/2014/main" id="{DD791CF1-EF68-406A-8498-E9EAA39FE473}"/>
              </a:ext>
            </a:extLst>
          </p:cNvPr>
          <p:cNvPicPr>
            <a:picLocks noChangeAspect="1"/>
          </p:cNvPicPr>
          <p:nvPr/>
        </p:nvPicPr>
        <p:blipFill>
          <a:blip r:embed="rId3"/>
          <a:stretch>
            <a:fillRect/>
          </a:stretch>
        </p:blipFill>
        <p:spPr>
          <a:xfrm>
            <a:off x="7132382" y="155481"/>
            <a:ext cx="1896020" cy="402371"/>
          </a:xfrm>
          <a:prstGeom prst="rect">
            <a:avLst/>
          </a:prstGeom>
        </p:spPr>
      </p:pic>
      <p:sp>
        <p:nvSpPr>
          <p:cNvPr id="6" name="TextBox 5">
            <a:extLst>
              <a:ext uri="{FF2B5EF4-FFF2-40B4-BE49-F238E27FC236}">
                <a16:creationId xmlns:a16="http://schemas.microsoft.com/office/drawing/2014/main" id="{69A7A8F7-B3AE-4DAD-9C14-E7FB044FB3DC}"/>
              </a:ext>
            </a:extLst>
          </p:cNvPr>
          <p:cNvSpPr txBox="1"/>
          <p:nvPr/>
        </p:nvSpPr>
        <p:spPr>
          <a:xfrm>
            <a:off x="383095" y="359559"/>
            <a:ext cx="6192688" cy="461665"/>
          </a:xfrm>
          <a:prstGeom prst="rect">
            <a:avLst/>
          </a:prstGeom>
          <a:noFill/>
        </p:spPr>
        <p:txBody>
          <a:bodyPr wrap="square" rtlCol="0">
            <a:spAutoFit/>
          </a:bodyPr>
          <a:lstStyle/>
          <a:p>
            <a:r>
              <a:rPr lang="en-US" sz="2400" b="1" dirty="0"/>
              <a:t>APPENDIX 1. DEMO PLANT in IZU,  JAPAN </a:t>
            </a:r>
          </a:p>
        </p:txBody>
      </p:sp>
      <p:sp>
        <p:nvSpPr>
          <p:cNvPr id="3" name="Rectangle 2">
            <a:extLst>
              <a:ext uri="{FF2B5EF4-FFF2-40B4-BE49-F238E27FC236}">
                <a16:creationId xmlns:a16="http://schemas.microsoft.com/office/drawing/2014/main" id="{A5F9ED68-FC6A-468F-88BC-CEF11591690F}"/>
              </a:ext>
            </a:extLst>
          </p:cNvPr>
          <p:cNvSpPr/>
          <p:nvPr/>
        </p:nvSpPr>
        <p:spPr>
          <a:xfrm>
            <a:off x="355306" y="1124744"/>
            <a:ext cx="3928661" cy="5078313"/>
          </a:xfrm>
          <a:prstGeom prst="rect">
            <a:avLst/>
          </a:prstGeom>
        </p:spPr>
        <p:txBody>
          <a:bodyPr wrap="square">
            <a:spAutoFit/>
          </a:bodyPr>
          <a:lstStyle/>
          <a:p>
            <a:r>
              <a:rPr lang="en-US" b="1" dirty="0">
                <a:solidFill>
                  <a:schemeClr val="accent1"/>
                </a:solidFill>
              </a:rPr>
              <a:t>Quick facts</a:t>
            </a:r>
          </a:p>
          <a:p>
            <a:r>
              <a:rPr lang="en-US" b="1" u="sng" dirty="0"/>
              <a:t>Project Member:</a:t>
            </a:r>
          </a:p>
          <a:p>
            <a:r>
              <a:rPr lang="en-US" dirty="0"/>
              <a:t>NEDO (Government Fund), </a:t>
            </a:r>
            <a:r>
              <a:rPr lang="en-US" b="1" dirty="0">
                <a:solidFill>
                  <a:schemeClr val="accent1"/>
                </a:solidFill>
              </a:rPr>
              <a:t>KOBELCO</a:t>
            </a:r>
            <a:r>
              <a:rPr lang="en-US" dirty="0"/>
              <a:t>, WASEDA UNIVERSITY, OTHERS </a:t>
            </a:r>
          </a:p>
          <a:p>
            <a:r>
              <a:rPr lang="en-US" b="1" u="sng" dirty="0"/>
              <a:t>Location:</a:t>
            </a:r>
            <a:r>
              <a:rPr lang="en-US" u="sng" dirty="0"/>
              <a:t> </a:t>
            </a:r>
          </a:p>
          <a:p>
            <a:r>
              <a:rPr lang="en-US" dirty="0" err="1"/>
              <a:t>Izu</a:t>
            </a:r>
            <a:r>
              <a:rPr lang="en-US" dirty="0"/>
              <a:t> Shizuoka, 70 miles west of Tokyo. </a:t>
            </a:r>
          </a:p>
          <a:p>
            <a:r>
              <a:rPr lang="en-US" b="1" u="sng" dirty="0"/>
              <a:t>Generating output:</a:t>
            </a:r>
            <a:r>
              <a:rPr lang="en-US" u="sng" dirty="0"/>
              <a:t> </a:t>
            </a:r>
          </a:p>
          <a:p>
            <a:r>
              <a:rPr lang="en-US" dirty="0"/>
              <a:t>Max 1 MW  (two-500KW units)</a:t>
            </a:r>
          </a:p>
          <a:p>
            <a:r>
              <a:rPr lang="en-US" b="1" u="sng" dirty="0"/>
              <a:t>Technology:</a:t>
            </a:r>
            <a:r>
              <a:rPr lang="en-US" u="sng" dirty="0"/>
              <a:t> </a:t>
            </a:r>
          </a:p>
          <a:p>
            <a:r>
              <a:rPr lang="en-US" dirty="0"/>
              <a:t>A-CAES using Dry Screw Compressor</a:t>
            </a:r>
          </a:p>
          <a:p>
            <a:r>
              <a:rPr lang="en-US" b="1" u="sng" dirty="0"/>
              <a:t>Input Power:</a:t>
            </a:r>
          </a:p>
          <a:p>
            <a:r>
              <a:rPr lang="en-US" dirty="0"/>
              <a:t>from Wind Farm nearby, 100% emission free.</a:t>
            </a:r>
          </a:p>
          <a:p>
            <a:r>
              <a:rPr lang="en-US" b="1" u="sng" dirty="0"/>
              <a:t>Completed :</a:t>
            </a:r>
          </a:p>
          <a:p>
            <a:r>
              <a:rPr lang="en-US" dirty="0"/>
              <a:t>April 2017 (operated until Nov 2019)</a:t>
            </a:r>
          </a:p>
          <a:p>
            <a:endParaRPr lang="en-US" dirty="0"/>
          </a:p>
          <a:p>
            <a:r>
              <a:rPr lang="en-US" dirty="0"/>
              <a:t>This facility was removed in Nov 2019 </a:t>
            </a:r>
            <a:r>
              <a:rPr lang="en-US" strike="sngStrike" dirty="0"/>
              <a:t> </a:t>
            </a:r>
            <a:r>
              <a:rPr lang="en-US" dirty="0"/>
              <a:t>when demo was completed.</a:t>
            </a:r>
          </a:p>
        </p:txBody>
      </p:sp>
    </p:spTree>
    <p:extLst>
      <p:ext uri="{BB962C8B-B14F-4D97-AF65-F5344CB8AC3E}">
        <p14:creationId xmlns:p14="http://schemas.microsoft.com/office/powerpoint/2010/main" val="315833212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9C1E0E-7B3F-43D5-A3EE-807CB298D5F4}"/>
              </a:ext>
            </a:extLst>
          </p:cNvPr>
          <p:cNvSpPr>
            <a:spLocks noGrp="1"/>
          </p:cNvSpPr>
          <p:nvPr>
            <p:ph type="sldNum" sz="quarter" idx="12"/>
          </p:nvPr>
        </p:nvSpPr>
        <p:spPr/>
        <p:txBody>
          <a:bodyPr/>
          <a:lstStyle/>
          <a:p>
            <a:fld id="{DB4F8B8E-35D4-4BDA-82FD-45420C96A371}" type="slidenum">
              <a:rPr kumimoji="1" lang="ja-JP" altLang="en-US" smtClean="0"/>
              <a:t>26</a:t>
            </a:fld>
            <a:endParaRPr kumimoji="1" lang="ja-JP" altLang="en-US" dirty="0"/>
          </a:p>
        </p:txBody>
      </p:sp>
      <p:pic>
        <p:nvPicPr>
          <p:cNvPr id="7" name="Picture 6">
            <a:extLst>
              <a:ext uri="{FF2B5EF4-FFF2-40B4-BE49-F238E27FC236}">
                <a16:creationId xmlns:a16="http://schemas.microsoft.com/office/drawing/2014/main" id="{47EF1FD9-C1D5-45CA-98A4-6F41A7360083}"/>
              </a:ext>
            </a:extLst>
          </p:cNvPr>
          <p:cNvPicPr>
            <a:picLocks noChangeAspect="1"/>
          </p:cNvPicPr>
          <p:nvPr/>
        </p:nvPicPr>
        <p:blipFill>
          <a:blip r:embed="rId2"/>
          <a:stretch>
            <a:fillRect/>
          </a:stretch>
        </p:blipFill>
        <p:spPr>
          <a:xfrm>
            <a:off x="7132382" y="155481"/>
            <a:ext cx="1896020" cy="402371"/>
          </a:xfrm>
          <a:prstGeom prst="rect">
            <a:avLst/>
          </a:prstGeom>
        </p:spPr>
      </p:pic>
      <p:sp>
        <p:nvSpPr>
          <p:cNvPr id="3" name="TextBox 2">
            <a:extLst>
              <a:ext uri="{FF2B5EF4-FFF2-40B4-BE49-F238E27FC236}">
                <a16:creationId xmlns:a16="http://schemas.microsoft.com/office/drawing/2014/main" id="{982B24B6-673D-4B09-9CF9-AF59629BD7F7}"/>
              </a:ext>
            </a:extLst>
          </p:cNvPr>
          <p:cNvSpPr txBox="1"/>
          <p:nvPr/>
        </p:nvSpPr>
        <p:spPr>
          <a:xfrm>
            <a:off x="611560" y="260648"/>
            <a:ext cx="5400600" cy="830997"/>
          </a:xfrm>
          <a:prstGeom prst="rect">
            <a:avLst/>
          </a:prstGeom>
          <a:noFill/>
        </p:spPr>
        <p:txBody>
          <a:bodyPr wrap="square" rtlCol="0">
            <a:spAutoFit/>
          </a:bodyPr>
          <a:lstStyle/>
          <a:p>
            <a:r>
              <a:rPr lang="en-US" sz="2400" b="1" dirty="0"/>
              <a:t>APPENDIX 2-1. SALT CAVERNS in U.S.</a:t>
            </a:r>
          </a:p>
          <a:p>
            <a:r>
              <a:rPr lang="en-US" sz="2400" dirty="0"/>
              <a:t>location map</a:t>
            </a:r>
          </a:p>
        </p:txBody>
      </p:sp>
      <p:pic>
        <p:nvPicPr>
          <p:cNvPr id="10" name="図 9">
            <a:extLst>
              <a:ext uri="{FF2B5EF4-FFF2-40B4-BE49-F238E27FC236}">
                <a16:creationId xmlns:a16="http://schemas.microsoft.com/office/drawing/2014/main" id="{7D68C66A-0687-41CF-A2DC-8EF211941E93}"/>
              </a:ext>
            </a:extLst>
          </p:cNvPr>
          <p:cNvPicPr/>
          <p:nvPr/>
        </p:nvPicPr>
        <p:blipFill>
          <a:blip r:embed="rId3">
            <a:extLst>
              <a:ext uri="{28A0092B-C50C-407E-A947-70E740481C1C}">
                <a14:useLocalDpi xmlns:a14="http://schemas.microsoft.com/office/drawing/2010/main" val="0"/>
              </a:ext>
            </a:extLst>
          </a:blip>
          <a:stretch>
            <a:fillRect/>
          </a:stretch>
        </p:blipFill>
        <p:spPr>
          <a:xfrm>
            <a:off x="915008" y="1091645"/>
            <a:ext cx="7617432" cy="4927157"/>
          </a:xfrm>
          <a:prstGeom prst="rect">
            <a:avLst/>
          </a:prstGeom>
        </p:spPr>
      </p:pic>
      <p:sp>
        <p:nvSpPr>
          <p:cNvPr id="6" name="テキスト ボックス 5">
            <a:extLst>
              <a:ext uri="{FF2B5EF4-FFF2-40B4-BE49-F238E27FC236}">
                <a16:creationId xmlns:a16="http://schemas.microsoft.com/office/drawing/2014/main" id="{06D89171-D4EC-404B-BDD3-21FB2F12C826}"/>
              </a:ext>
            </a:extLst>
          </p:cNvPr>
          <p:cNvSpPr txBox="1"/>
          <p:nvPr/>
        </p:nvSpPr>
        <p:spPr>
          <a:xfrm>
            <a:off x="4865365" y="4941168"/>
            <a:ext cx="2160240" cy="276999"/>
          </a:xfrm>
          <a:prstGeom prst="rect">
            <a:avLst/>
          </a:prstGeom>
          <a:noFill/>
        </p:spPr>
        <p:txBody>
          <a:bodyPr wrap="square" rtlCol="0">
            <a:spAutoFit/>
          </a:bodyPr>
          <a:lstStyle/>
          <a:p>
            <a:r>
              <a:rPr kumimoji="1" lang="en-US" altLang="ja-JP" sz="1200" dirty="0"/>
              <a:t>GULF</a:t>
            </a:r>
            <a:r>
              <a:rPr kumimoji="1" lang="ja-JP" altLang="en-US" sz="1200" dirty="0"/>
              <a:t> </a:t>
            </a:r>
            <a:r>
              <a:rPr kumimoji="1" lang="en-US" altLang="ja-JP" sz="1200" dirty="0"/>
              <a:t>COAST</a:t>
            </a:r>
            <a:r>
              <a:rPr kumimoji="1" lang="ja-JP" altLang="en-US" sz="1200" dirty="0"/>
              <a:t> </a:t>
            </a:r>
            <a:r>
              <a:rPr kumimoji="1" lang="en-US" altLang="ja-JP" sz="1200" dirty="0"/>
              <a:t>BASINS</a:t>
            </a:r>
            <a:endParaRPr kumimoji="1" lang="ja-JP" altLang="en-US" sz="1200" dirty="0"/>
          </a:p>
        </p:txBody>
      </p:sp>
    </p:spTree>
    <p:extLst>
      <p:ext uri="{BB962C8B-B14F-4D97-AF65-F5344CB8AC3E}">
        <p14:creationId xmlns:p14="http://schemas.microsoft.com/office/powerpoint/2010/main" val="21023554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ー 4">
            <a:extLst>
              <a:ext uri="{FF2B5EF4-FFF2-40B4-BE49-F238E27FC236}">
                <a16:creationId xmlns:a16="http://schemas.microsoft.com/office/drawing/2014/main" id="{8506603A-14C8-4642-93A1-1C426614E74F}"/>
              </a:ext>
            </a:extLst>
          </p:cNvPr>
          <p:cNvSpPr>
            <a:spLocks noGrp="1"/>
          </p:cNvSpPr>
          <p:nvPr>
            <p:ph type="sldNum" sz="quarter" idx="12"/>
          </p:nvPr>
        </p:nvSpPr>
        <p:spPr/>
        <p:txBody>
          <a:bodyPr/>
          <a:lstStyle/>
          <a:p>
            <a:fld id="{8AC12862-A214-441F-ACCE-B4B56BF7D363}" type="slidenum">
              <a:rPr lang="ja-JP" altLang="en-US" smtClean="0"/>
              <a:pPr/>
              <a:t>27</a:t>
            </a:fld>
            <a:endParaRPr lang="ja-JP" altLang="en-US" dirty="0"/>
          </a:p>
        </p:txBody>
      </p:sp>
      <p:sp>
        <p:nvSpPr>
          <p:cNvPr id="6" name="TextBox 2">
            <a:extLst>
              <a:ext uri="{FF2B5EF4-FFF2-40B4-BE49-F238E27FC236}">
                <a16:creationId xmlns:a16="http://schemas.microsoft.com/office/drawing/2014/main" id="{1FE40C6F-1B8E-4E80-8C55-4B8C60BD689E}"/>
              </a:ext>
            </a:extLst>
          </p:cNvPr>
          <p:cNvSpPr txBox="1"/>
          <p:nvPr/>
        </p:nvSpPr>
        <p:spPr>
          <a:xfrm>
            <a:off x="611560" y="260648"/>
            <a:ext cx="7848872" cy="830997"/>
          </a:xfrm>
          <a:prstGeom prst="rect">
            <a:avLst/>
          </a:prstGeom>
          <a:noFill/>
        </p:spPr>
        <p:txBody>
          <a:bodyPr wrap="square" rtlCol="0">
            <a:spAutoFit/>
          </a:bodyPr>
          <a:lstStyle/>
          <a:p>
            <a:r>
              <a:rPr lang="en-US" sz="2400" b="1" dirty="0"/>
              <a:t>APPENDIX 2-2. SALT CAVERNS and Wind Firms in TEXAS</a:t>
            </a:r>
          </a:p>
          <a:p>
            <a:r>
              <a:rPr lang="en-US" sz="2400" dirty="0"/>
              <a:t>location map</a:t>
            </a:r>
          </a:p>
        </p:txBody>
      </p:sp>
      <p:pic>
        <p:nvPicPr>
          <p:cNvPr id="10" name="図 9" descr="ダイアグラム, マップ&#10;&#10;自動的に生成された説明">
            <a:extLst>
              <a:ext uri="{FF2B5EF4-FFF2-40B4-BE49-F238E27FC236}">
                <a16:creationId xmlns:a16="http://schemas.microsoft.com/office/drawing/2014/main" id="{8708A45C-2B79-40C0-A8AB-C3555101B15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121" y="1760130"/>
            <a:ext cx="4342353" cy="4118371"/>
          </a:xfrm>
          <a:prstGeom prst="rect">
            <a:avLst/>
          </a:prstGeom>
        </p:spPr>
      </p:pic>
      <p:pic>
        <p:nvPicPr>
          <p:cNvPr id="11" name="図 10">
            <a:extLst>
              <a:ext uri="{FF2B5EF4-FFF2-40B4-BE49-F238E27FC236}">
                <a16:creationId xmlns:a16="http://schemas.microsoft.com/office/drawing/2014/main" id="{FB07520D-4327-494A-B74B-EA8D634BCB9F}"/>
              </a:ext>
            </a:extLst>
          </p:cNvPr>
          <p:cNvPicPr>
            <a:picLocks noChangeAspect="1"/>
          </p:cNvPicPr>
          <p:nvPr/>
        </p:nvPicPr>
        <p:blipFill>
          <a:blip r:embed="rId3"/>
          <a:stretch>
            <a:fillRect/>
          </a:stretch>
        </p:blipFill>
        <p:spPr>
          <a:xfrm>
            <a:off x="4606243" y="1910049"/>
            <a:ext cx="4069636" cy="2820998"/>
          </a:xfrm>
          <a:prstGeom prst="rect">
            <a:avLst/>
          </a:prstGeom>
        </p:spPr>
      </p:pic>
      <p:sp>
        <p:nvSpPr>
          <p:cNvPr id="12" name="テキスト ボックス 11">
            <a:extLst>
              <a:ext uri="{FF2B5EF4-FFF2-40B4-BE49-F238E27FC236}">
                <a16:creationId xmlns:a16="http://schemas.microsoft.com/office/drawing/2014/main" id="{39C6911F-7632-434F-AD50-1728CB53F964}"/>
              </a:ext>
            </a:extLst>
          </p:cNvPr>
          <p:cNvSpPr txBox="1"/>
          <p:nvPr/>
        </p:nvSpPr>
        <p:spPr>
          <a:xfrm>
            <a:off x="1547664" y="1282280"/>
            <a:ext cx="1368152" cy="369332"/>
          </a:xfrm>
          <a:prstGeom prst="rect">
            <a:avLst/>
          </a:prstGeom>
          <a:noFill/>
        </p:spPr>
        <p:txBody>
          <a:bodyPr wrap="square" rtlCol="0">
            <a:spAutoFit/>
          </a:bodyPr>
          <a:lstStyle/>
          <a:p>
            <a:r>
              <a:rPr kumimoji="1" lang="en-US" altLang="ja-JP" u="sng" dirty="0"/>
              <a:t>CAVERN</a:t>
            </a:r>
            <a:endParaRPr kumimoji="1" lang="ja-JP" altLang="en-US" u="sng" dirty="0"/>
          </a:p>
        </p:txBody>
      </p:sp>
      <p:sp>
        <p:nvSpPr>
          <p:cNvPr id="13" name="テキスト ボックス 12">
            <a:extLst>
              <a:ext uri="{FF2B5EF4-FFF2-40B4-BE49-F238E27FC236}">
                <a16:creationId xmlns:a16="http://schemas.microsoft.com/office/drawing/2014/main" id="{DB2C5BD6-3E9C-4114-96B6-EF4B9C3666F9}"/>
              </a:ext>
            </a:extLst>
          </p:cNvPr>
          <p:cNvSpPr txBox="1"/>
          <p:nvPr/>
        </p:nvSpPr>
        <p:spPr>
          <a:xfrm>
            <a:off x="6049114" y="1282280"/>
            <a:ext cx="1368152" cy="369332"/>
          </a:xfrm>
          <a:prstGeom prst="rect">
            <a:avLst/>
          </a:prstGeom>
          <a:noFill/>
        </p:spPr>
        <p:txBody>
          <a:bodyPr wrap="square" rtlCol="0">
            <a:spAutoFit/>
          </a:bodyPr>
          <a:lstStyle/>
          <a:p>
            <a:r>
              <a:rPr kumimoji="1" lang="en-US" altLang="ja-JP" u="sng" dirty="0"/>
              <a:t>WIND FIRM</a:t>
            </a:r>
            <a:endParaRPr kumimoji="1" lang="ja-JP" altLang="en-US" u="sng" dirty="0"/>
          </a:p>
        </p:txBody>
      </p:sp>
    </p:spTree>
    <p:extLst>
      <p:ext uri="{BB962C8B-B14F-4D97-AF65-F5344CB8AC3E}">
        <p14:creationId xmlns:p14="http://schemas.microsoft.com/office/powerpoint/2010/main" val="21849030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969C1E0E-7B3F-43D5-A3EE-807CB298D5F4}"/>
              </a:ext>
            </a:extLst>
          </p:cNvPr>
          <p:cNvSpPr>
            <a:spLocks noGrp="1"/>
          </p:cNvSpPr>
          <p:nvPr>
            <p:ph type="sldNum" sz="quarter" idx="12"/>
          </p:nvPr>
        </p:nvSpPr>
        <p:spPr/>
        <p:txBody>
          <a:bodyPr/>
          <a:lstStyle/>
          <a:p>
            <a:fld id="{DB4F8B8E-35D4-4BDA-82FD-45420C96A371}" type="slidenum">
              <a:rPr kumimoji="1" lang="ja-JP" altLang="en-US" smtClean="0"/>
              <a:t>28</a:t>
            </a:fld>
            <a:endParaRPr kumimoji="1" lang="ja-JP" altLang="en-US" dirty="0"/>
          </a:p>
        </p:txBody>
      </p:sp>
      <p:pic>
        <p:nvPicPr>
          <p:cNvPr id="7" name="Picture 6">
            <a:extLst>
              <a:ext uri="{FF2B5EF4-FFF2-40B4-BE49-F238E27FC236}">
                <a16:creationId xmlns:a16="http://schemas.microsoft.com/office/drawing/2014/main" id="{47EF1FD9-C1D5-45CA-98A4-6F41A7360083}"/>
              </a:ext>
            </a:extLst>
          </p:cNvPr>
          <p:cNvPicPr>
            <a:picLocks noChangeAspect="1"/>
          </p:cNvPicPr>
          <p:nvPr/>
        </p:nvPicPr>
        <p:blipFill>
          <a:blip r:embed="rId2"/>
          <a:stretch>
            <a:fillRect/>
          </a:stretch>
        </p:blipFill>
        <p:spPr>
          <a:xfrm>
            <a:off x="7132382" y="155481"/>
            <a:ext cx="1896020" cy="402371"/>
          </a:xfrm>
          <a:prstGeom prst="rect">
            <a:avLst/>
          </a:prstGeom>
        </p:spPr>
      </p:pic>
      <p:sp>
        <p:nvSpPr>
          <p:cNvPr id="3" name="TextBox 2">
            <a:extLst>
              <a:ext uri="{FF2B5EF4-FFF2-40B4-BE49-F238E27FC236}">
                <a16:creationId xmlns:a16="http://schemas.microsoft.com/office/drawing/2014/main" id="{982B24B6-673D-4B09-9CF9-AF59629BD7F7}"/>
              </a:ext>
            </a:extLst>
          </p:cNvPr>
          <p:cNvSpPr txBox="1"/>
          <p:nvPr/>
        </p:nvSpPr>
        <p:spPr>
          <a:xfrm>
            <a:off x="611559" y="260648"/>
            <a:ext cx="5448823" cy="830997"/>
          </a:xfrm>
          <a:prstGeom prst="rect">
            <a:avLst/>
          </a:prstGeom>
          <a:noFill/>
        </p:spPr>
        <p:txBody>
          <a:bodyPr wrap="square" rtlCol="0">
            <a:spAutoFit/>
          </a:bodyPr>
          <a:lstStyle/>
          <a:p>
            <a:r>
              <a:rPr lang="en-US" sz="2400" b="1" dirty="0"/>
              <a:t>APPENDIX 2-3. SALT CAVERNS in U.S.</a:t>
            </a:r>
          </a:p>
          <a:p>
            <a:r>
              <a:rPr lang="en-US" sz="2400" dirty="0"/>
              <a:t>basic knowledge</a:t>
            </a:r>
          </a:p>
        </p:txBody>
      </p:sp>
      <p:pic>
        <p:nvPicPr>
          <p:cNvPr id="17" name="Picture 16">
            <a:extLst>
              <a:ext uri="{FF2B5EF4-FFF2-40B4-BE49-F238E27FC236}">
                <a16:creationId xmlns:a16="http://schemas.microsoft.com/office/drawing/2014/main" id="{C9C231EC-B4A8-437A-AFCE-CF135E1DCC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581" y="1148499"/>
            <a:ext cx="2842258" cy="2736304"/>
          </a:xfrm>
          <a:prstGeom prst="rect">
            <a:avLst/>
          </a:prstGeom>
        </p:spPr>
      </p:pic>
      <p:sp>
        <p:nvSpPr>
          <p:cNvPr id="20" name="TextBox 19">
            <a:extLst>
              <a:ext uri="{FF2B5EF4-FFF2-40B4-BE49-F238E27FC236}">
                <a16:creationId xmlns:a16="http://schemas.microsoft.com/office/drawing/2014/main" id="{2CA3F7D9-76E5-44CA-A843-BF303E3DD272}"/>
              </a:ext>
            </a:extLst>
          </p:cNvPr>
          <p:cNvSpPr txBox="1"/>
          <p:nvPr/>
        </p:nvSpPr>
        <p:spPr>
          <a:xfrm>
            <a:off x="224035" y="3893977"/>
            <a:ext cx="2972038" cy="276999"/>
          </a:xfrm>
          <a:prstGeom prst="rect">
            <a:avLst/>
          </a:prstGeom>
          <a:noFill/>
        </p:spPr>
        <p:txBody>
          <a:bodyPr wrap="square" rtlCol="0">
            <a:spAutoFit/>
          </a:bodyPr>
          <a:lstStyle/>
          <a:p>
            <a:r>
              <a:rPr lang="en-US" sz="1200" dirty="0"/>
              <a:t>FORMATION OF  SALT DOME / BEDDED SALT</a:t>
            </a:r>
          </a:p>
        </p:txBody>
      </p:sp>
      <p:sp>
        <p:nvSpPr>
          <p:cNvPr id="21" name="TextBox 20">
            <a:extLst>
              <a:ext uri="{FF2B5EF4-FFF2-40B4-BE49-F238E27FC236}">
                <a16:creationId xmlns:a16="http://schemas.microsoft.com/office/drawing/2014/main" id="{3147E1E5-2353-482F-9EF7-1340A0E5A275}"/>
              </a:ext>
            </a:extLst>
          </p:cNvPr>
          <p:cNvSpPr txBox="1"/>
          <p:nvPr/>
        </p:nvSpPr>
        <p:spPr>
          <a:xfrm>
            <a:off x="3478697" y="3880037"/>
            <a:ext cx="2419350" cy="430887"/>
          </a:xfrm>
          <a:prstGeom prst="rect">
            <a:avLst/>
          </a:prstGeom>
          <a:noFill/>
        </p:spPr>
        <p:txBody>
          <a:bodyPr wrap="square" rtlCol="0">
            <a:spAutoFit/>
          </a:bodyPr>
          <a:lstStyle/>
          <a:p>
            <a:r>
              <a:rPr lang="en-US" sz="1200" dirty="0"/>
              <a:t>CONSTRUCTION OF SALT CAVERN</a:t>
            </a:r>
          </a:p>
          <a:p>
            <a:r>
              <a:rPr lang="en-US" sz="1000" dirty="0"/>
              <a:t>Eagle Ford Shale, New Marketplace 2014</a:t>
            </a:r>
          </a:p>
        </p:txBody>
      </p:sp>
      <p:sp>
        <p:nvSpPr>
          <p:cNvPr id="23" name="TextBox 22">
            <a:extLst>
              <a:ext uri="{FF2B5EF4-FFF2-40B4-BE49-F238E27FC236}">
                <a16:creationId xmlns:a16="http://schemas.microsoft.com/office/drawing/2014/main" id="{CD90C7CF-E11B-459A-8A66-61D4A7186D60}"/>
              </a:ext>
            </a:extLst>
          </p:cNvPr>
          <p:cNvSpPr txBox="1"/>
          <p:nvPr/>
        </p:nvSpPr>
        <p:spPr>
          <a:xfrm>
            <a:off x="6105316" y="3893977"/>
            <a:ext cx="2641032" cy="430887"/>
          </a:xfrm>
          <a:prstGeom prst="rect">
            <a:avLst/>
          </a:prstGeom>
          <a:noFill/>
        </p:spPr>
        <p:txBody>
          <a:bodyPr wrap="square" rtlCol="0">
            <a:spAutoFit/>
          </a:bodyPr>
          <a:lstStyle/>
          <a:p>
            <a:r>
              <a:rPr lang="en-US" sz="1200" dirty="0"/>
              <a:t>OPERATION OF GT-CAES  WITH CAVERN</a:t>
            </a:r>
          </a:p>
          <a:p>
            <a:r>
              <a:rPr lang="en-US" sz="1000" dirty="0"/>
              <a:t>MDPI Overview of CAES technology  2017</a:t>
            </a:r>
          </a:p>
        </p:txBody>
      </p:sp>
      <p:pic>
        <p:nvPicPr>
          <p:cNvPr id="27" name="Picture 26">
            <a:extLst>
              <a:ext uri="{FF2B5EF4-FFF2-40B4-BE49-F238E27FC236}">
                <a16:creationId xmlns:a16="http://schemas.microsoft.com/office/drawing/2014/main" id="{F6235938-3CB8-48CB-BDD5-103C4F8FE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82257" y="1122973"/>
            <a:ext cx="2888946" cy="2771004"/>
          </a:xfrm>
          <a:prstGeom prst="rect">
            <a:avLst/>
          </a:prstGeom>
        </p:spPr>
      </p:pic>
      <p:sp>
        <p:nvSpPr>
          <p:cNvPr id="29" name="TextBox 28">
            <a:extLst>
              <a:ext uri="{FF2B5EF4-FFF2-40B4-BE49-F238E27FC236}">
                <a16:creationId xmlns:a16="http://schemas.microsoft.com/office/drawing/2014/main" id="{2E3C3222-504A-4DC9-B486-1C356337B83C}"/>
              </a:ext>
            </a:extLst>
          </p:cNvPr>
          <p:cNvSpPr txBox="1"/>
          <p:nvPr/>
        </p:nvSpPr>
        <p:spPr>
          <a:xfrm>
            <a:off x="474320" y="4201915"/>
            <a:ext cx="7975798" cy="2308324"/>
          </a:xfrm>
          <a:prstGeom prst="rect">
            <a:avLst/>
          </a:prstGeom>
          <a:noFill/>
        </p:spPr>
        <p:txBody>
          <a:bodyPr wrap="square" rtlCol="0">
            <a:spAutoFit/>
          </a:bodyPr>
          <a:lstStyle/>
          <a:p>
            <a:r>
              <a:rPr lang="en-US" b="1" dirty="0">
                <a:solidFill>
                  <a:schemeClr val="tx1">
                    <a:lumMod val="50000"/>
                    <a:lumOff val="50000"/>
                  </a:schemeClr>
                </a:solidFill>
              </a:rPr>
              <a:t>Location:</a:t>
            </a:r>
            <a:endParaRPr lang="en-US" b="1" strike="sngStrike" dirty="0">
              <a:solidFill>
                <a:schemeClr val="tx1">
                  <a:lumMod val="50000"/>
                  <a:lumOff val="50000"/>
                </a:schemeClr>
              </a:solidFill>
            </a:endParaRPr>
          </a:p>
          <a:p>
            <a:pPr marL="285750" indent="-285750">
              <a:buFont typeface="Wingdings" panose="05000000000000000000" pitchFamily="2" charset="2"/>
              <a:buChar char="§"/>
            </a:pPr>
            <a:r>
              <a:rPr lang="en-US" dirty="0">
                <a:solidFill>
                  <a:schemeClr val="tx1">
                    <a:lumMod val="50000"/>
                    <a:lumOff val="50000"/>
                  </a:schemeClr>
                </a:solidFill>
              </a:rPr>
              <a:t>Finding an existing and unused cavern is cost effective.  Such caverns are typically used for Natural Gas, Liquid Oil or Hydrogen storage. </a:t>
            </a:r>
          </a:p>
          <a:p>
            <a:pPr marL="285750" indent="-285750">
              <a:buFont typeface="Wingdings" panose="05000000000000000000" pitchFamily="2" charset="2"/>
              <a:buChar char="§"/>
            </a:pPr>
            <a:r>
              <a:rPr lang="en-US" dirty="0">
                <a:solidFill>
                  <a:schemeClr val="tx1">
                    <a:lumMod val="50000"/>
                    <a:lumOff val="50000"/>
                  </a:schemeClr>
                </a:solidFill>
              </a:rPr>
              <a:t>Best when the cavern is located near Renewable Energy site.</a:t>
            </a:r>
          </a:p>
          <a:p>
            <a:pPr marL="285750" indent="-285750">
              <a:buFont typeface="Wingdings" panose="05000000000000000000" pitchFamily="2" charset="2"/>
              <a:buChar char="§"/>
            </a:pPr>
            <a:r>
              <a:rPr lang="en-US" dirty="0">
                <a:solidFill>
                  <a:schemeClr val="tx1">
                    <a:lumMod val="50000"/>
                    <a:lumOff val="50000"/>
                  </a:schemeClr>
                </a:solidFill>
              </a:rPr>
              <a:t>Brine well would be necessary.  Or sell brine to salt or chemical companies.</a:t>
            </a:r>
          </a:p>
          <a:p>
            <a:r>
              <a:rPr lang="en-US" b="1" dirty="0">
                <a:solidFill>
                  <a:schemeClr val="tx1">
                    <a:lumMod val="50000"/>
                    <a:lumOff val="50000"/>
                  </a:schemeClr>
                </a:solidFill>
              </a:rPr>
              <a:t>Depth:</a:t>
            </a:r>
            <a:endParaRPr lang="en-US" b="1" strike="sngStrike" dirty="0">
              <a:solidFill>
                <a:schemeClr val="tx1">
                  <a:lumMod val="50000"/>
                  <a:lumOff val="50000"/>
                </a:schemeClr>
              </a:solidFill>
            </a:endParaRPr>
          </a:p>
          <a:p>
            <a:pPr marL="285750" indent="-285750">
              <a:buFont typeface="Wingdings" panose="05000000000000000000" pitchFamily="2" charset="2"/>
              <a:buChar char="§"/>
            </a:pPr>
            <a:r>
              <a:rPr lang="en-US" dirty="0">
                <a:solidFill>
                  <a:schemeClr val="tx1">
                    <a:lumMod val="50000"/>
                    <a:lumOff val="50000"/>
                  </a:schemeClr>
                </a:solidFill>
              </a:rPr>
              <a:t>Max Pressure (PSIG) = 0.85 x depth of casing shoe (ft)</a:t>
            </a:r>
          </a:p>
          <a:p>
            <a:pPr marL="285750" indent="-285750">
              <a:buFont typeface="Wingdings" panose="05000000000000000000" pitchFamily="2" charset="2"/>
              <a:buChar char="§"/>
            </a:pPr>
            <a:r>
              <a:rPr lang="en-US" dirty="0">
                <a:solidFill>
                  <a:schemeClr val="tx1">
                    <a:lumMod val="50000"/>
                    <a:lumOff val="50000"/>
                  </a:schemeClr>
                </a:solidFill>
              </a:rPr>
              <a:t>Min Pressure (PSIG) = 0.30 x depth of casing shoe(ft)</a:t>
            </a:r>
          </a:p>
        </p:txBody>
      </p:sp>
      <p:pic>
        <p:nvPicPr>
          <p:cNvPr id="4" name="Picture 3" descr="A close up of a sign&#10;&#10;Description automatically generated">
            <a:extLst>
              <a:ext uri="{FF2B5EF4-FFF2-40B4-BE49-F238E27FC236}">
                <a16:creationId xmlns:a16="http://schemas.microsoft.com/office/drawing/2014/main" id="{0E74C050-1B1F-4E7F-A897-4C8996927D7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03847" y="1188149"/>
            <a:ext cx="2736305" cy="2736305"/>
          </a:xfrm>
          <a:prstGeom prst="rect">
            <a:avLst/>
          </a:prstGeom>
        </p:spPr>
      </p:pic>
    </p:spTree>
    <p:extLst>
      <p:ext uri="{BB962C8B-B14F-4D97-AF65-F5344CB8AC3E}">
        <p14:creationId xmlns:p14="http://schemas.microsoft.com/office/powerpoint/2010/main" val="360925870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0738106C-4C57-48F8-A1E4-2D65133FD1FB}" type="slidenum">
              <a:rPr lang="ja-JP" altLang="en-US" smtClean="0">
                <a:solidFill>
                  <a:prstClr val="black">
                    <a:tint val="75000"/>
                  </a:prstClr>
                </a:solidFill>
              </a:rPr>
              <a:pPr/>
              <a:t>29</a:t>
            </a:fld>
            <a:endParaRPr lang="ja-JP" altLang="en-US" dirty="0">
              <a:solidFill>
                <a:prstClr val="black">
                  <a:tint val="75000"/>
                </a:prstClr>
              </a:solidFill>
            </a:endParaRPr>
          </a:p>
        </p:txBody>
      </p:sp>
      <p:grpSp>
        <p:nvGrpSpPr>
          <p:cNvPr id="5" name="グループ化 4"/>
          <p:cNvGrpSpPr/>
          <p:nvPr/>
        </p:nvGrpSpPr>
        <p:grpSpPr>
          <a:xfrm>
            <a:off x="1166134" y="2508708"/>
            <a:ext cx="7479490" cy="3323896"/>
            <a:chOff x="917153" y="266700"/>
            <a:chExt cx="5404621" cy="2476500"/>
          </a:xfrm>
        </p:grpSpPr>
        <p:cxnSp>
          <p:nvCxnSpPr>
            <p:cNvPr id="6" name="直線コネクタ 5"/>
            <p:cNvCxnSpPr/>
            <p:nvPr/>
          </p:nvCxnSpPr>
          <p:spPr>
            <a:xfrm flipH="1">
              <a:off x="990600" y="1621632"/>
              <a:ext cx="1140619" cy="0"/>
            </a:xfrm>
            <a:prstGeom prst="line">
              <a:avLst/>
            </a:prstGeom>
            <a:noFill/>
            <a:ln w="28575" cap="flat" cmpd="sng" algn="ctr">
              <a:solidFill>
                <a:srgbClr val="0070C0"/>
              </a:solidFill>
              <a:prstDash val="sysDash"/>
              <a:headEnd type="triangle" w="med" len="med"/>
              <a:tailEnd type="none" w="med" len="med"/>
            </a:ln>
            <a:effectLst/>
          </p:spPr>
        </p:cxnSp>
        <p:cxnSp>
          <p:nvCxnSpPr>
            <p:cNvPr id="7" name="直線コネクタ 6"/>
            <p:cNvCxnSpPr/>
            <p:nvPr/>
          </p:nvCxnSpPr>
          <p:spPr>
            <a:xfrm flipH="1">
              <a:off x="1009650" y="1754982"/>
              <a:ext cx="1140619" cy="0"/>
            </a:xfrm>
            <a:prstGeom prst="line">
              <a:avLst/>
            </a:prstGeom>
            <a:noFill/>
            <a:ln w="28575" cap="flat" cmpd="sng" algn="ctr">
              <a:solidFill>
                <a:srgbClr val="0070C0"/>
              </a:solidFill>
              <a:prstDash val="sysDash"/>
              <a:headEnd type="none" w="med" len="med"/>
              <a:tailEnd type="triangle" w="med" len="med"/>
            </a:ln>
            <a:effectLst/>
          </p:spPr>
        </p:cxnSp>
        <p:sp>
          <p:nvSpPr>
            <p:cNvPr id="8" name="円/楕円 7"/>
            <p:cNvSpPr/>
            <p:nvPr/>
          </p:nvSpPr>
          <p:spPr>
            <a:xfrm>
              <a:off x="5591742" y="780468"/>
              <a:ext cx="602184" cy="557447"/>
            </a:xfrm>
            <a:prstGeom prst="ellipse">
              <a:avLst/>
            </a:prstGeom>
            <a:solidFill>
              <a:sysClr val="window" lastClr="FFFFFF">
                <a:lumMod val="85000"/>
              </a:sysClr>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9" name="円/楕円 8"/>
            <p:cNvSpPr/>
            <p:nvPr/>
          </p:nvSpPr>
          <p:spPr>
            <a:xfrm>
              <a:off x="4438304" y="1425029"/>
              <a:ext cx="647346" cy="472259"/>
            </a:xfrm>
            <a:prstGeom prst="ellipse">
              <a:avLst/>
            </a:prstGeom>
            <a:solidFill>
              <a:sysClr val="window" lastClr="FFFFFF">
                <a:lumMod val="85000"/>
              </a:sysClr>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10" name="円/楕円 9"/>
            <p:cNvSpPr/>
            <p:nvPr/>
          </p:nvSpPr>
          <p:spPr>
            <a:xfrm>
              <a:off x="1486188" y="1491668"/>
              <a:ext cx="425396" cy="387073"/>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11" name="カギ線コネクタ 10"/>
            <p:cNvCxnSpPr>
              <a:stCxn id="22" idx="0"/>
              <a:endCxn id="14" idx="0"/>
            </p:cNvCxnSpPr>
            <p:nvPr/>
          </p:nvCxnSpPr>
          <p:spPr>
            <a:xfrm flipH="1">
              <a:off x="2350791" y="1060804"/>
              <a:ext cx="25697" cy="430864"/>
            </a:xfrm>
            <a:prstGeom prst="bentConnector2">
              <a:avLst/>
            </a:prstGeom>
            <a:noFill/>
            <a:ln w="28575" cap="flat" cmpd="sng" algn="ctr">
              <a:solidFill>
                <a:srgbClr val="FF0000"/>
              </a:solidFill>
              <a:prstDash val="solid"/>
              <a:headEnd type="none" w="med" len="med"/>
              <a:tailEnd type="triangle" w="med" len="med"/>
            </a:ln>
            <a:effectLst/>
          </p:spPr>
        </p:cxnSp>
        <p:sp>
          <p:nvSpPr>
            <p:cNvPr id="12" name="角丸四角形 11"/>
            <p:cNvSpPr/>
            <p:nvPr/>
          </p:nvSpPr>
          <p:spPr>
            <a:xfrm>
              <a:off x="1971675" y="2257425"/>
              <a:ext cx="2714625" cy="485775"/>
            </a:xfrm>
            <a:prstGeom prst="roundRect">
              <a:avLst>
                <a:gd name="adj" fmla="val 50000"/>
              </a:avLst>
            </a:prstGeom>
            <a:solidFill>
              <a:sysClr val="window" lastClr="FFFFFF">
                <a:lumMod val="85000"/>
              </a:sysClr>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13" name="カギ線コネクタ 12"/>
            <p:cNvCxnSpPr>
              <a:endCxn id="9" idx="2"/>
            </p:cNvCxnSpPr>
            <p:nvPr/>
          </p:nvCxnSpPr>
          <p:spPr>
            <a:xfrm rot="5400000" flipH="1" flipV="1">
              <a:off x="4049619" y="1839939"/>
              <a:ext cx="567462" cy="209904"/>
            </a:xfrm>
            <a:prstGeom prst="bentConnector2">
              <a:avLst/>
            </a:prstGeom>
            <a:noFill/>
            <a:ln w="28575" cap="flat" cmpd="sng" algn="ctr">
              <a:solidFill>
                <a:srgbClr val="0070C0"/>
              </a:solidFill>
              <a:prstDash val="solid"/>
              <a:headEnd type="none" w="med" len="med"/>
              <a:tailEnd type="triangle" w="med" len="med"/>
            </a:ln>
            <a:effectLst/>
          </p:spPr>
        </p:cxnSp>
        <p:sp>
          <p:nvSpPr>
            <p:cNvPr id="14" name="円/楕円 13"/>
            <p:cNvSpPr/>
            <p:nvPr/>
          </p:nvSpPr>
          <p:spPr>
            <a:xfrm>
              <a:off x="2138093" y="1491668"/>
              <a:ext cx="425396" cy="387073"/>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15" name="直線コネクタ 14"/>
            <p:cNvCxnSpPr/>
            <p:nvPr/>
          </p:nvCxnSpPr>
          <p:spPr>
            <a:xfrm>
              <a:off x="2743200" y="928688"/>
              <a:ext cx="0" cy="300037"/>
            </a:xfrm>
            <a:prstGeom prst="line">
              <a:avLst/>
            </a:prstGeom>
            <a:noFill/>
            <a:ln w="38100" cap="flat" cmpd="sng" algn="ctr">
              <a:solidFill>
                <a:sysClr val="windowText" lastClr="000000"/>
              </a:solidFill>
              <a:prstDash val="solid"/>
            </a:ln>
            <a:effectLst/>
          </p:spPr>
        </p:cxnSp>
        <p:cxnSp>
          <p:nvCxnSpPr>
            <p:cNvPr id="16" name="直線コネクタ 15"/>
            <p:cNvCxnSpPr/>
            <p:nvPr/>
          </p:nvCxnSpPr>
          <p:spPr>
            <a:xfrm>
              <a:off x="2881312" y="919163"/>
              <a:ext cx="0" cy="300037"/>
            </a:xfrm>
            <a:prstGeom prst="line">
              <a:avLst/>
            </a:prstGeom>
            <a:noFill/>
            <a:ln w="38100" cap="flat" cmpd="sng" algn="ctr">
              <a:solidFill>
                <a:sysClr val="windowText" lastClr="000000"/>
              </a:solidFill>
              <a:prstDash val="solid"/>
            </a:ln>
            <a:effectLst/>
          </p:spPr>
        </p:cxnSp>
        <p:cxnSp>
          <p:nvCxnSpPr>
            <p:cNvPr id="17" name="直線コネクタ 16"/>
            <p:cNvCxnSpPr/>
            <p:nvPr/>
          </p:nvCxnSpPr>
          <p:spPr>
            <a:xfrm>
              <a:off x="3829050" y="933451"/>
              <a:ext cx="0" cy="300037"/>
            </a:xfrm>
            <a:prstGeom prst="line">
              <a:avLst/>
            </a:prstGeom>
            <a:noFill/>
            <a:ln w="38100" cap="flat" cmpd="sng" algn="ctr">
              <a:solidFill>
                <a:sysClr val="windowText" lastClr="000000"/>
              </a:solidFill>
              <a:prstDash val="solid"/>
            </a:ln>
            <a:effectLst/>
          </p:spPr>
        </p:cxnSp>
        <p:cxnSp>
          <p:nvCxnSpPr>
            <p:cNvPr id="18" name="直線コネクタ 17"/>
            <p:cNvCxnSpPr/>
            <p:nvPr/>
          </p:nvCxnSpPr>
          <p:spPr>
            <a:xfrm>
              <a:off x="3948112" y="928688"/>
              <a:ext cx="0" cy="300037"/>
            </a:xfrm>
            <a:prstGeom prst="line">
              <a:avLst/>
            </a:prstGeom>
            <a:noFill/>
            <a:ln w="38100" cap="flat" cmpd="sng" algn="ctr">
              <a:solidFill>
                <a:sysClr val="windowText" lastClr="000000"/>
              </a:solidFill>
              <a:prstDash val="solid"/>
            </a:ln>
            <a:effectLst/>
          </p:spPr>
        </p:cxnSp>
        <p:cxnSp>
          <p:nvCxnSpPr>
            <p:cNvPr id="19" name="直線コネクタ 18"/>
            <p:cNvCxnSpPr/>
            <p:nvPr/>
          </p:nvCxnSpPr>
          <p:spPr>
            <a:xfrm flipV="1">
              <a:off x="947737" y="266700"/>
              <a:ext cx="0" cy="481014"/>
            </a:xfrm>
            <a:prstGeom prst="line">
              <a:avLst/>
            </a:prstGeom>
            <a:noFill/>
            <a:ln w="28575" cap="flat" cmpd="sng" algn="ctr">
              <a:solidFill>
                <a:sysClr val="windowText" lastClr="000000"/>
              </a:solidFill>
              <a:prstDash val="solid"/>
              <a:headEnd type="triangle" w="med" len="med"/>
              <a:tailEnd type="none" w="med" len="med"/>
            </a:ln>
            <a:effectLst/>
          </p:spPr>
        </p:cxnSp>
        <p:cxnSp>
          <p:nvCxnSpPr>
            <p:cNvPr id="20" name="直線コネクタ 19"/>
            <p:cNvCxnSpPr>
              <a:endCxn id="9" idx="0"/>
            </p:cNvCxnSpPr>
            <p:nvPr/>
          </p:nvCxnSpPr>
          <p:spPr>
            <a:xfrm>
              <a:off x="4761975" y="1176105"/>
              <a:ext cx="0" cy="248924"/>
            </a:xfrm>
            <a:prstGeom prst="line">
              <a:avLst/>
            </a:prstGeom>
            <a:noFill/>
            <a:ln w="28575" cap="flat" cmpd="sng" algn="ctr">
              <a:solidFill>
                <a:srgbClr val="FF0000"/>
              </a:solidFill>
              <a:prstDash val="solid"/>
            </a:ln>
            <a:effectLst/>
          </p:spPr>
        </p:cxnSp>
        <p:cxnSp>
          <p:nvCxnSpPr>
            <p:cNvPr id="21" name="直線コネクタ 20"/>
            <p:cNvCxnSpPr>
              <a:stCxn id="31" idx="0"/>
            </p:cNvCxnSpPr>
            <p:nvPr/>
          </p:nvCxnSpPr>
          <p:spPr>
            <a:xfrm flipV="1">
              <a:off x="1562101" y="1062039"/>
              <a:ext cx="1181099" cy="18066"/>
            </a:xfrm>
            <a:prstGeom prst="line">
              <a:avLst/>
            </a:prstGeom>
            <a:noFill/>
            <a:ln w="38100" cap="flat" cmpd="sng" algn="ctr">
              <a:solidFill>
                <a:sysClr val="windowText" lastClr="000000"/>
              </a:solidFill>
              <a:prstDash val="solid"/>
            </a:ln>
            <a:effectLst/>
          </p:spPr>
        </p:cxnSp>
        <p:sp>
          <p:nvSpPr>
            <p:cNvPr id="22" name="台形 21"/>
            <p:cNvSpPr/>
            <p:nvPr/>
          </p:nvSpPr>
          <p:spPr>
            <a:xfrm rot="5400000">
              <a:off x="1896620" y="786959"/>
              <a:ext cx="412047" cy="547688"/>
            </a:xfrm>
            <a:prstGeom prst="trapezoid">
              <a:avLst/>
            </a:prstGeom>
            <a:solidFill>
              <a:sysClr val="window" lastClr="FFFFFF">
                <a:lumMod val="85000"/>
              </a:sysClr>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23" name="直線コネクタ 22"/>
            <p:cNvCxnSpPr/>
            <p:nvPr/>
          </p:nvCxnSpPr>
          <p:spPr>
            <a:xfrm flipV="1">
              <a:off x="5099177" y="1676400"/>
              <a:ext cx="856531" cy="13306"/>
            </a:xfrm>
            <a:prstGeom prst="line">
              <a:avLst/>
            </a:prstGeom>
            <a:noFill/>
            <a:ln w="38100" cap="flat" cmpd="sng" algn="ctr">
              <a:solidFill>
                <a:srgbClr val="FF0000"/>
              </a:solidFill>
              <a:prstDash val="solid"/>
              <a:headEnd type="triangle" w="med" len="med"/>
              <a:tailEnd type="none" w="med" len="med"/>
            </a:ln>
            <a:effectLst/>
          </p:spPr>
        </p:cxnSp>
        <p:cxnSp>
          <p:nvCxnSpPr>
            <p:cNvPr id="24" name="直線コネクタ 23"/>
            <p:cNvCxnSpPr>
              <a:endCxn id="8" idx="2"/>
            </p:cNvCxnSpPr>
            <p:nvPr/>
          </p:nvCxnSpPr>
          <p:spPr>
            <a:xfrm>
              <a:off x="3937544" y="1046769"/>
              <a:ext cx="1654198" cy="12423"/>
            </a:xfrm>
            <a:prstGeom prst="line">
              <a:avLst/>
            </a:prstGeom>
            <a:noFill/>
            <a:ln w="38100" cap="flat" cmpd="sng" algn="ctr">
              <a:solidFill>
                <a:sysClr val="windowText" lastClr="000000"/>
              </a:solidFill>
              <a:prstDash val="solid"/>
            </a:ln>
            <a:effectLst/>
          </p:spPr>
        </p:cxnSp>
        <p:sp>
          <p:nvSpPr>
            <p:cNvPr id="25" name="台形 24"/>
            <p:cNvSpPr/>
            <p:nvPr/>
          </p:nvSpPr>
          <p:spPr>
            <a:xfrm rot="16200000" flipH="1">
              <a:off x="4763664" y="695387"/>
              <a:ext cx="660204" cy="662954"/>
            </a:xfrm>
            <a:prstGeom prst="trapezoid">
              <a:avLst/>
            </a:prstGeom>
            <a:solidFill>
              <a:sysClr val="window" lastClr="FFFFFF">
                <a:lumMod val="85000"/>
              </a:sysClr>
            </a:solidFill>
            <a:ln w="25400" cap="flat" cmpd="sng" algn="ctr">
              <a:solidFill>
                <a:srgbClr val="FF0000"/>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26" name="カギ線コネクタ 25"/>
            <p:cNvCxnSpPr>
              <a:cxnSpLocks/>
              <a:stCxn id="31" idx="0"/>
              <a:endCxn id="10" idx="1"/>
            </p:cNvCxnSpPr>
            <p:nvPr/>
          </p:nvCxnSpPr>
          <p:spPr>
            <a:xfrm flipH="1">
              <a:off x="1548486" y="1080105"/>
              <a:ext cx="13615" cy="468249"/>
            </a:xfrm>
            <a:prstGeom prst="bentConnector4">
              <a:avLst>
                <a:gd name="adj1" fmla="val 0"/>
                <a:gd name="adj2" fmla="val 78381"/>
              </a:avLst>
            </a:prstGeom>
            <a:noFill/>
            <a:ln w="28575" cap="flat" cmpd="sng" algn="ctr">
              <a:solidFill>
                <a:srgbClr val="FF0000"/>
              </a:solidFill>
              <a:prstDash val="solid"/>
              <a:headEnd type="none" w="med" len="med"/>
              <a:tailEnd type="triangle" w="med" len="med"/>
            </a:ln>
            <a:effectLst/>
          </p:spPr>
        </p:cxnSp>
        <p:cxnSp>
          <p:nvCxnSpPr>
            <p:cNvPr id="27" name="カギ線コネクタ 26"/>
            <p:cNvCxnSpPr>
              <a:stCxn id="10" idx="7"/>
            </p:cNvCxnSpPr>
            <p:nvPr/>
          </p:nvCxnSpPr>
          <p:spPr>
            <a:xfrm rot="16200000" flipV="1">
              <a:off x="1700662" y="1399729"/>
              <a:ext cx="295816" cy="1433"/>
            </a:xfrm>
            <a:prstGeom prst="bentConnector3">
              <a:avLst>
                <a:gd name="adj1" fmla="val 50000"/>
              </a:avLst>
            </a:prstGeom>
            <a:noFill/>
            <a:ln w="28575" cap="flat" cmpd="sng" algn="ctr">
              <a:solidFill>
                <a:srgbClr val="0070C0"/>
              </a:solidFill>
              <a:prstDash val="solid"/>
              <a:headEnd type="none" w="med" len="med"/>
              <a:tailEnd type="triangle" w="med" len="med"/>
            </a:ln>
            <a:effectLst/>
          </p:spPr>
        </p:cxnSp>
        <p:cxnSp>
          <p:nvCxnSpPr>
            <p:cNvPr id="28" name="直線コネクタ 27"/>
            <p:cNvCxnSpPr/>
            <p:nvPr/>
          </p:nvCxnSpPr>
          <p:spPr>
            <a:xfrm>
              <a:off x="5868998" y="347663"/>
              <a:ext cx="0" cy="453711"/>
            </a:xfrm>
            <a:prstGeom prst="line">
              <a:avLst/>
            </a:prstGeom>
            <a:noFill/>
            <a:ln w="28575" cap="flat" cmpd="sng" algn="ctr">
              <a:solidFill>
                <a:srgbClr val="FF0000"/>
              </a:solidFill>
              <a:prstDash val="solid"/>
              <a:headEnd type="triangle" w="med" len="med"/>
              <a:tailEnd type="none" w="med" len="med"/>
            </a:ln>
            <a:effectLst/>
          </p:spPr>
        </p:cxnSp>
        <p:cxnSp>
          <p:nvCxnSpPr>
            <p:cNvPr id="29" name="直線コネクタ 28"/>
            <p:cNvCxnSpPr/>
            <p:nvPr/>
          </p:nvCxnSpPr>
          <p:spPr>
            <a:xfrm flipV="1">
              <a:off x="2875507" y="1066800"/>
              <a:ext cx="963068" cy="13306"/>
            </a:xfrm>
            <a:prstGeom prst="line">
              <a:avLst/>
            </a:prstGeom>
            <a:noFill/>
            <a:ln w="38100" cap="flat" cmpd="sng" algn="ctr">
              <a:solidFill>
                <a:sysClr val="windowText" lastClr="000000"/>
              </a:solidFill>
              <a:prstDash val="solid"/>
            </a:ln>
            <a:effectLst/>
          </p:spPr>
        </p:cxnSp>
        <p:sp>
          <p:nvSpPr>
            <p:cNvPr id="30" name="円/楕円 29"/>
            <p:cNvSpPr/>
            <p:nvPr/>
          </p:nvSpPr>
          <p:spPr>
            <a:xfrm>
              <a:off x="3055181" y="746276"/>
              <a:ext cx="646381" cy="642635"/>
            </a:xfrm>
            <a:prstGeom prst="ellipse">
              <a:avLst/>
            </a:prstGeom>
            <a:solidFill>
              <a:sysClr val="window" lastClr="FFFFFF">
                <a:lumMod val="85000"/>
              </a:sysClr>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sp>
          <p:nvSpPr>
            <p:cNvPr id="31" name="台形 30"/>
            <p:cNvSpPr/>
            <p:nvPr/>
          </p:nvSpPr>
          <p:spPr>
            <a:xfrm rot="5400000">
              <a:off x="909525" y="757631"/>
              <a:ext cx="660204" cy="644947"/>
            </a:xfrm>
            <a:prstGeom prst="trapezoid">
              <a:avLst/>
            </a:prstGeom>
            <a:solidFill>
              <a:sysClr val="window" lastClr="FFFFFF">
                <a:lumMod val="85000"/>
              </a:sysClr>
            </a:solidFill>
            <a:ln w="25400" cap="flat" cmpd="sng" algn="ctr">
              <a:solidFill>
                <a:srgbClr val="4F81BD">
                  <a:shade val="50000"/>
                </a:srgbClr>
              </a:solidFill>
              <a:prstDash val="solid"/>
            </a:ln>
            <a:effectLst/>
          </p:spPr>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l" defTabSz="914400" eaLnBrk="1" fontAlgn="auto" latinLnBrk="0" hangingPunct="1">
                <a:lnSpc>
                  <a:spcPct val="100000"/>
                </a:lnSpc>
                <a:spcBef>
                  <a:spcPts val="0"/>
                </a:spcBef>
                <a:spcAft>
                  <a:spcPts val="0"/>
                </a:spcAft>
                <a:buClrTx/>
                <a:buSzTx/>
                <a:buFontTx/>
                <a:buNone/>
                <a:tabLst/>
                <a:defRPr/>
              </a:pPr>
              <a:endParaRPr kumimoji="1" lang="ja-JP" altLang="en-US" sz="1400" b="0" i="0" u="none" strike="noStrike" kern="0" cap="none" spc="0" normalizeH="0" baseline="0" noProof="0">
                <a:ln>
                  <a:noFill/>
                </a:ln>
                <a:solidFill>
                  <a:sysClr val="window" lastClr="FFFFFF"/>
                </a:solidFill>
                <a:effectLst/>
                <a:uLnTx/>
                <a:uFillTx/>
                <a:latin typeface="Calibri"/>
                <a:ea typeface="ＭＳ Ｐゴシック"/>
                <a:cs typeface="+mn-cs"/>
              </a:endParaRPr>
            </a:p>
          </p:txBody>
        </p:sp>
        <p:cxnSp>
          <p:nvCxnSpPr>
            <p:cNvPr id="32" name="カギ線コネクタ 31"/>
            <p:cNvCxnSpPr>
              <a:stCxn id="14" idx="4"/>
            </p:cNvCxnSpPr>
            <p:nvPr/>
          </p:nvCxnSpPr>
          <p:spPr>
            <a:xfrm rot="16200000" flipH="1">
              <a:off x="2171916" y="2057615"/>
              <a:ext cx="359637" cy="1887"/>
            </a:xfrm>
            <a:prstGeom prst="bentConnector3">
              <a:avLst>
                <a:gd name="adj1" fmla="val 50000"/>
              </a:avLst>
            </a:prstGeom>
            <a:noFill/>
            <a:ln w="28575" cap="flat" cmpd="sng" algn="ctr">
              <a:solidFill>
                <a:srgbClr val="0070C0"/>
              </a:solidFill>
              <a:prstDash val="solid"/>
              <a:headEnd type="none" w="med" len="med"/>
              <a:tailEnd type="triangle" w="med" len="med"/>
            </a:ln>
            <a:effectLst/>
          </p:spPr>
        </p:cxnSp>
        <p:sp>
          <p:nvSpPr>
            <p:cNvPr id="33" name="テキスト ボックス 101"/>
            <p:cNvSpPr txBox="1"/>
            <p:nvPr/>
          </p:nvSpPr>
          <p:spPr>
            <a:xfrm>
              <a:off x="5076122" y="1706483"/>
              <a:ext cx="1111151" cy="408459"/>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2000" b="1" i="0" u="none" strike="noStrike" kern="0" cap="none" spc="0" normalizeH="0" baseline="0" noProof="0" dirty="0">
                  <a:ln>
                    <a:noFill/>
                  </a:ln>
                  <a:solidFill>
                    <a:srgbClr val="E86720"/>
                  </a:solidFill>
                  <a:effectLst/>
                  <a:uLnTx/>
                  <a:uFillTx/>
                  <a:latin typeface="Calibri"/>
                  <a:ea typeface="ＭＳ Ｐゴシック"/>
                  <a:cs typeface="+mn-cs"/>
                </a:rPr>
                <a:t>Natural Gas</a:t>
              </a:r>
              <a:endParaRPr kumimoji="1" lang="ja-JP" altLang="en-US" sz="2000" b="1" i="0" u="none" strike="noStrike" kern="0" cap="none" spc="0" normalizeH="0" baseline="0" noProof="0" dirty="0">
                <a:ln>
                  <a:noFill/>
                </a:ln>
                <a:solidFill>
                  <a:srgbClr val="E86720"/>
                </a:solidFill>
                <a:effectLst/>
                <a:uLnTx/>
                <a:uFillTx/>
                <a:latin typeface="Calibri"/>
                <a:ea typeface="ＭＳ Ｐゴシック"/>
                <a:cs typeface="+mn-cs"/>
              </a:endParaRPr>
            </a:p>
          </p:txBody>
        </p:sp>
        <p:sp>
          <p:nvSpPr>
            <p:cNvPr id="34" name="テキスト ボックス 102"/>
            <p:cNvSpPr txBox="1"/>
            <p:nvPr/>
          </p:nvSpPr>
          <p:spPr>
            <a:xfrm>
              <a:off x="3007950" y="801374"/>
              <a:ext cx="740843"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ysClr val="windowText" lastClr="000000"/>
                  </a:solidFill>
                  <a:effectLst/>
                  <a:uLnTx/>
                  <a:uFillTx/>
                  <a:latin typeface="Calibri"/>
                  <a:ea typeface="ＭＳ Ｐゴシック"/>
                  <a:cs typeface="+mn-cs"/>
                </a:rPr>
                <a:t>Motor/</a:t>
              </a:r>
            </a:p>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ysClr val="windowText" lastClr="000000"/>
                  </a:solidFill>
                  <a:effectLst/>
                  <a:uLnTx/>
                  <a:uFillTx/>
                  <a:latin typeface="Calibri"/>
                  <a:ea typeface="ＭＳ Ｐゴシック"/>
                  <a:cs typeface="+mn-cs"/>
                </a:rPr>
                <a:t>Generator</a:t>
              </a:r>
              <a:endParaRPr kumimoji="1" lang="ja-JP" altLang="en-US" sz="14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5" name="テキスト ボックス 103"/>
            <p:cNvSpPr txBox="1"/>
            <p:nvPr/>
          </p:nvSpPr>
          <p:spPr>
            <a:xfrm>
              <a:off x="4772024" y="776287"/>
              <a:ext cx="638175"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ysClr val="windowText" lastClr="000000"/>
                  </a:solidFill>
                  <a:effectLst/>
                  <a:uLnTx/>
                  <a:uFillTx/>
                  <a:latin typeface="Calibri"/>
                  <a:ea typeface="ＭＳ Ｐゴシック"/>
                  <a:cs typeface="+mn-cs"/>
                </a:rPr>
                <a:t>Gas turbine</a:t>
              </a:r>
              <a:endParaRPr kumimoji="1" lang="ja-JP" altLang="en-US" sz="14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6" name="テキスト ボックス 104"/>
            <p:cNvSpPr txBox="1"/>
            <p:nvPr/>
          </p:nvSpPr>
          <p:spPr>
            <a:xfrm>
              <a:off x="5572153" y="800100"/>
              <a:ext cx="638175"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1" kern="0" dirty="0">
                  <a:solidFill>
                    <a:sysClr val="windowText" lastClr="000000"/>
                  </a:solidFill>
                  <a:latin typeface="Calibri"/>
                  <a:ea typeface="ＭＳ Ｐゴシック"/>
                </a:rPr>
                <a:t>G</a:t>
              </a:r>
              <a:r>
                <a:rPr kumimoji="1" lang="en-US" altLang="ja-JP" b="1" i="0" u="none" strike="noStrike" kern="0" cap="none" spc="0" normalizeH="0" baseline="0" noProof="0" dirty="0" err="1">
                  <a:ln>
                    <a:noFill/>
                  </a:ln>
                  <a:solidFill>
                    <a:sysClr val="windowText" lastClr="000000"/>
                  </a:solidFill>
                  <a:effectLst/>
                  <a:uLnTx/>
                  <a:uFillTx/>
                  <a:latin typeface="Calibri"/>
                  <a:ea typeface="ＭＳ Ｐゴシック"/>
                  <a:cs typeface="+mn-cs"/>
                </a:rPr>
                <a:t>enerator</a:t>
              </a:r>
              <a:endParaRPr kumimoji="1" lang="ja-JP" altLang="en-US"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7" name="テキスト ボックス 105"/>
            <p:cNvSpPr txBox="1"/>
            <p:nvPr/>
          </p:nvSpPr>
          <p:spPr>
            <a:xfrm>
              <a:off x="958959" y="304801"/>
              <a:ext cx="638175"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1" kern="0" noProof="0" dirty="0">
                  <a:solidFill>
                    <a:sysClr val="windowText" lastClr="000000"/>
                  </a:solidFill>
                  <a:latin typeface="Calibri"/>
                  <a:ea typeface="ＭＳ Ｐゴシック"/>
                </a:rPr>
                <a:t>C</a:t>
              </a:r>
              <a:r>
                <a:rPr kumimoji="1" lang="en-US" altLang="ja-JP" b="1" i="0" u="none" strike="noStrike" kern="0" cap="none" spc="0" normalizeH="0" baseline="0" noProof="0" dirty="0">
                  <a:ln>
                    <a:noFill/>
                  </a:ln>
                  <a:solidFill>
                    <a:sysClr val="windowText" lastClr="000000"/>
                  </a:solidFill>
                  <a:effectLst/>
                  <a:uLnTx/>
                  <a:uFillTx/>
                  <a:latin typeface="Calibri"/>
                  <a:ea typeface="ＭＳ Ｐゴシック"/>
                  <a:cs typeface="+mn-cs"/>
                </a:rPr>
                <a:t>ompressor</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1" kern="0" dirty="0">
                  <a:solidFill>
                    <a:sysClr val="windowText" lastClr="000000"/>
                  </a:solidFill>
                  <a:latin typeface="Calibri"/>
                  <a:ea typeface="ＭＳ Ｐゴシック"/>
                </a:rPr>
                <a:t>(low pressure)</a:t>
              </a:r>
              <a:endParaRPr kumimoji="1" lang="ja-JP" altLang="en-US"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8" name="テキスト ボックス 106"/>
            <p:cNvSpPr txBox="1"/>
            <p:nvPr/>
          </p:nvSpPr>
          <p:spPr>
            <a:xfrm>
              <a:off x="1781174" y="276226"/>
              <a:ext cx="638175"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b="1" i="0" u="none" strike="noStrike" kern="0" cap="none" spc="0" normalizeH="0" baseline="0" noProof="0" dirty="0">
                  <a:ln>
                    <a:noFill/>
                  </a:ln>
                  <a:solidFill>
                    <a:sysClr val="windowText" lastClr="000000"/>
                  </a:solidFill>
                  <a:effectLst/>
                  <a:uLnTx/>
                  <a:uFillTx/>
                  <a:latin typeface="Calibri"/>
                  <a:ea typeface="ＭＳ Ｐゴシック"/>
                  <a:cs typeface="+mn-cs"/>
                </a:rPr>
                <a:t>Compressor</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b="1" kern="0" dirty="0">
                  <a:solidFill>
                    <a:sysClr val="windowText" lastClr="000000"/>
                  </a:solidFill>
                  <a:latin typeface="Calibri"/>
                  <a:ea typeface="ＭＳ Ｐゴシック"/>
                </a:rPr>
                <a:t>(high pressure)</a:t>
              </a:r>
              <a:endParaRPr kumimoji="1" lang="ja-JP" altLang="en-US"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39" name="テキスト ボックス 107"/>
            <p:cNvSpPr txBox="1"/>
            <p:nvPr/>
          </p:nvSpPr>
          <p:spPr>
            <a:xfrm>
              <a:off x="4245722" y="1416704"/>
              <a:ext cx="1040648"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lvl="0" algn="ctr">
                <a:defRPr/>
              </a:pPr>
              <a:r>
                <a:rPr lang="en-US" altLang="ja-JP" b="1" kern="0" dirty="0">
                  <a:solidFill>
                    <a:schemeClr val="tx1"/>
                  </a:solidFill>
                </a:rPr>
                <a:t>Combustion</a:t>
              </a:r>
              <a:endParaRPr kumimoji="1" lang="ja-JP" altLang="en-US" b="1" i="0" u="none" strike="noStrike" kern="0" cap="none" spc="0" normalizeH="0" baseline="0" noProof="0" dirty="0">
                <a:ln>
                  <a:noFill/>
                </a:ln>
                <a:solidFill>
                  <a:schemeClr val="tx1"/>
                </a:solidFill>
                <a:effectLst/>
                <a:uLnTx/>
                <a:uFillTx/>
                <a:latin typeface="Calibri"/>
                <a:ea typeface="ＭＳ Ｐゴシック"/>
              </a:endParaRPr>
            </a:p>
          </p:txBody>
        </p:sp>
        <p:sp>
          <p:nvSpPr>
            <p:cNvPr id="40" name="テキスト ボックス 108"/>
            <p:cNvSpPr txBox="1"/>
            <p:nvPr/>
          </p:nvSpPr>
          <p:spPr>
            <a:xfrm>
              <a:off x="2491740" y="2266950"/>
              <a:ext cx="1546700"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dirty="0">
                  <a:ln>
                    <a:noFill/>
                  </a:ln>
                  <a:solidFill>
                    <a:sysClr val="windowText" lastClr="000000"/>
                  </a:solidFill>
                  <a:effectLst/>
                  <a:uLnTx/>
                  <a:uFillTx/>
                  <a:latin typeface="Calibri"/>
                  <a:ea typeface="ＭＳ Ｐゴシック"/>
                  <a:cs typeface="+mn-cs"/>
                </a:rPr>
                <a:t>Tank</a:t>
              </a:r>
              <a:r>
                <a:rPr kumimoji="1" lang="en-US" altLang="ja-JP" sz="1400" b="1" i="0" u="none" strike="noStrike" kern="0" cap="none" spc="0" normalizeH="0" noProof="0" dirty="0">
                  <a:ln>
                    <a:noFill/>
                  </a:ln>
                  <a:solidFill>
                    <a:sysClr val="windowText" lastClr="000000"/>
                  </a:solidFill>
                  <a:effectLst/>
                  <a:uLnTx/>
                  <a:uFillTx/>
                  <a:latin typeface="Calibri"/>
                  <a:ea typeface="ＭＳ Ｐゴシック"/>
                  <a:cs typeface="+mn-cs"/>
                </a:rPr>
                <a:t> (Underground)</a:t>
              </a:r>
              <a:endParaRPr kumimoji="1" lang="ja-JP" altLang="en-US" sz="1400" b="1" i="0" u="none" strike="noStrike" kern="0" cap="none" spc="0" normalizeH="0" baseline="0" noProof="0" dirty="0">
                <a:ln>
                  <a:noFill/>
                </a:ln>
                <a:solidFill>
                  <a:sysClr val="windowText" lastClr="000000"/>
                </a:solidFill>
                <a:effectLst/>
                <a:uLnTx/>
                <a:uFillTx/>
                <a:latin typeface="Calibri"/>
                <a:ea typeface="ＭＳ Ｐゴシック"/>
                <a:cs typeface="+mn-cs"/>
              </a:endParaRPr>
            </a:p>
          </p:txBody>
        </p:sp>
        <p:sp>
          <p:nvSpPr>
            <p:cNvPr id="41" name="テキスト ボックス 109"/>
            <p:cNvSpPr txBox="1"/>
            <p:nvPr/>
          </p:nvSpPr>
          <p:spPr>
            <a:xfrm>
              <a:off x="1371613" y="1447800"/>
              <a:ext cx="638175"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a:ln>
                    <a:noFill/>
                  </a:ln>
                  <a:solidFill>
                    <a:sysClr val="windowText" lastClr="000000"/>
                  </a:solidFill>
                  <a:effectLst/>
                  <a:uLnTx/>
                  <a:uFillTx/>
                  <a:latin typeface="Calibri"/>
                  <a:ea typeface="ＭＳ Ｐゴシック"/>
                  <a:cs typeface="+mn-cs"/>
                </a:rPr>
                <a:t>IC</a:t>
              </a:r>
              <a:endParaRPr kumimoji="1" lang="ja-JP" altLang="en-US" sz="1400" b="1" i="0" u="none" strike="noStrike" kern="0" cap="none" spc="0" normalizeH="0" baseline="0" noProof="0">
                <a:ln>
                  <a:noFill/>
                </a:ln>
                <a:solidFill>
                  <a:sysClr val="windowText" lastClr="000000"/>
                </a:solidFill>
                <a:effectLst/>
                <a:uLnTx/>
                <a:uFillTx/>
                <a:latin typeface="Calibri"/>
                <a:ea typeface="ＭＳ Ｐゴシック"/>
                <a:cs typeface="+mn-cs"/>
              </a:endParaRPr>
            </a:p>
          </p:txBody>
        </p:sp>
        <p:sp>
          <p:nvSpPr>
            <p:cNvPr id="42" name="テキスト ボックス 110"/>
            <p:cNvSpPr txBox="1"/>
            <p:nvPr/>
          </p:nvSpPr>
          <p:spPr>
            <a:xfrm>
              <a:off x="2057341" y="1447800"/>
              <a:ext cx="638175" cy="476250"/>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1" lang="en-US" altLang="ja-JP" sz="1400" b="1" i="0" u="none" strike="noStrike" kern="0" cap="none" spc="0" normalizeH="0" baseline="0" noProof="0">
                  <a:ln>
                    <a:noFill/>
                  </a:ln>
                  <a:solidFill>
                    <a:sysClr val="windowText" lastClr="000000"/>
                  </a:solidFill>
                  <a:effectLst/>
                  <a:uLnTx/>
                  <a:uFillTx/>
                  <a:latin typeface="Calibri"/>
                  <a:ea typeface="ＭＳ Ｐゴシック"/>
                  <a:cs typeface="+mn-cs"/>
                </a:rPr>
                <a:t>AC</a:t>
              </a:r>
              <a:endParaRPr kumimoji="1" lang="ja-JP" altLang="en-US" sz="1400" b="1" i="0" u="none" strike="noStrike" kern="0" cap="none" spc="0" normalizeH="0" baseline="0" noProof="0">
                <a:ln>
                  <a:noFill/>
                </a:ln>
                <a:solidFill>
                  <a:sysClr val="windowText" lastClr="000000"/>
                </a:solidFill>
                <a:effectLst/>
                <a:uLnTx/>
                <a:uFillTx/>
                <a:latin typeface="Calibri"/>
                <a:ea typeface="ＭＳ Ｐゴシック"/>
                <a:cs typeface="+mn-cs"/>
              </a:endParaRPr>
            </a:p>
          </p:txBody>
        </p:sp>
        <p:cxnSp>
          <p:nvCxnSpPr>
            <p:cNvPr id="43" name="直線コネクタ 42"/>
            <p:cNvCxnSpPr/>
            <p:nvPr/>
          </p:nvCxnSpPr>
          <p:spPr>
            <a:xfrm flipH="1">
              <a:off x="5430470" y="338138"/>
              <a:ext cx="1047" cy="347662"/>
            </a:xfrm>
            <a:prstGeom prst="line">
              <a:avLst/>
            </a:prstGeom>
            <a:noFill/>
            <a:ln w="28575" cap="flat" cmpd="sng" algn="ctr">
              <a:solidFill>
                <a:srgbClr val="FF0000"/>
              </a:solidFill>
              <a:prstDash val="solid"/>
              <a:headEnd type="triangle" w="med" len="med"/>
              <a:tailEnd type="none" w="med" len="med"/>
            </a:ln>
            <a:effectLst/>
          </p:spPr>
        </p:cxnSp>
        <p:sp>
          <p:nvSpPr>
            <p:cNvPr id="44" name="テキスト ボックス 101"/>
            <p:cNvSpPr txBox="1"/>
            <p:nvPr/>
          </p:nvSpPr>
          <p:spPr>
            <a:xfrm>
              <a:off x="4861709" y="2075841"/>
              <a:ext cx="1460065" cy="338194"/>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400" b="1" kern="0" dirty="0">
                  <a:solidFill>
                    <a:srgbClr val="E86720"/>
                  </a:solidFill>
                  <a:latin typeface="Calibri"/>
                  <a:ea typeface="ＭＳ Ｐゴシック"/>
                </a:rPr>
                <a:t>Generation process </a:t>
              </a:r>
            </a:p>
            <a:p>
              <a:pPr marL="0" marR="0" lvl="0" indent="0" algn="ctr" defTabSz="914400" eaLnBrk="1" fontAlgn="auto" latinLnBrk="0" hangingPunct="1">
                <a:lnSpc>
                  <a:spcPct val="100000"/>
                </a:lnSpc>
                <a:spcBef>
                  <a:spcPts val="0"/>
                </a:spcBef>
                <a:spcAft>
                  <a:spcPts val="0"/>
                </a:spcAft>
                <a:buClrTx/>
                <a:buSzTx/>
                <a:buFontTx/>
                <a:buNone/>
                <a:tabLst/>
                <a:defRPr/>
              </a:pPr>
              <a:r>
                <a:rPr lang="en-US" altLang="ja-JP" sz="1400" b="1" u="sng" kern="0" dirty="0">
                  <a:solidFill>
                    <a:srgbClr val="E86720"/>
                  </a:solidFill>
                  <a:latin typeface="Calibri"/>
                  <a:ea typeface="ＭＳ Ｐゴシック"/>
                </a:rPr>
                <a:t>n</a:t>
              </a:r>
              <a:r>
                <a:rPr kumimoji="1" lang="en-US" altLang="ja-JP" sz="1400" b="1" i="0" u="none" strike="noStrike" kern="0" cap="none" spc="0" normalizeH="0" noProof="0" dirty="0" err="1">
                  <a:ln>
                    <a:noFill/>
                  </a:ln>
                  <a:solidFill>
                    <a:srgbClr val="E86720"/>
                  </a:solidFill>
                  <a:effectLst/>
                  <a:uLnTx/>
                  <a:uFillTx/>
                  <a:latin typeface="Calibri"/>
                  <a:ea typeface="ＭＳ Ｐゴシック"/>
                </a:rPr>
                <a:t>e</a:t>
              </a:r>
              <a:r>
                <a:rPr kumimoji="1" lang="en-US" altLang="ja-JP" sz="1400" b="1" i="0" u="none" strike="noStrike" kern="0" cap="none" spc="0" normalizeH="0" noProof="0" dirty="0" err="1">
                  <a:ln>
                    <a:noFill/>
                  </a:ln>
                  <a:solidFill>
                    <a:srgbClr val="E86720"/>
                  </a:solidFill>
                  <a:effectLst/>
                  <a:uLnTx/>
                  <a:uFillTx/>
                  <a:latin typeface="Calibri"/>
                  <a:ea typeface="ＭＳ Ｐゴシック"/>
                  <a:cs typeface="+mn-cs"/>
                </a:rPr>
                <a:t>eds</a:t>
              </a:r>
              <a:r>
                <a:rPr kumimoji="1" lang="en-US" altLang="ja-JP" sz="1400" b="1" i="0" u="none" strike="noStrike" kern="0" cap="none" spc="0" normalizeH="0" noProof="0" dirty="0">
                  <a:ln>
                    <a:noFill/>
                  </a:ln>
                  <a:solidFill>
                    <a:srgbClr val="E86720"/>
                  </a:solidFill>
                  <a:effectLst/>
                  <a:uLnTx/>
                  <a:uFillTx/>
                  <a:latin typeface="Calibri"/>
                  <a:ea typeface="ＭＳ Ｐゴシック"/>
                  <a:cs typeface="+mn-cs"/>
                </a:rPr>
                <a:t> natural gas input</a:t>
              </a:r>
              <a:r>
                <a:rPr kumimoji="1" lang="en-US" altLang="ja-JP" sz="1400" b="1" i="0" u="none" strike="noStrike" kern="0" cap="none" spc="0" normalizeH="0" noProof="0" dirty="0">
                  <a:ln>
                    <a:noFill/>
                  </a:ln>
                  <a:solidFill>
                    <a:srgbClr val="FF0000"/>
                  </a:solidFill>
                  <a:effectLst/>
                  <a:uLnTx/>
                  <a:uFillTx/>
                  <a:latin typeface="Calibri"/>
                  <a:ea typeface="ＭＳ Ｐゴシック"/>
                  <a:cs typeface="+mn-cs"/>
                </a:rPr>
                <a:t>.</a:t>
              </a:r>
              <a:endParaRPr kumimoji="1" lang="ja-JP" altLang="en-US" sz="1400" b="1" i="0" u="none" strike="noStrike" kern="0" cap="none" spc="0" normalizeH="0" baseline="0" noProof="0" dirty="0">
                <a:ln>
                  <a:noFill/>
                </a:ln>
                <a:solidFill>
                  <a:srgbClr val="FF0000"/>
                </a:solidFill>
                <a:effectLst/>
                <a:uLnTx/>
                <a:uFillTx/>
                <a:latin typeface="Calibri"/>
                <a:ea typeface="ＭＳ Ｐゴシック"/>
                <a:cs typeface="+mn-cs"/>
              </a:endParaRPr>
            </a:p>
          </p:txBody>
        </p:sp>
      </p:grpSp>
      <p:sp>
        <p:nvSpPr>
          <p:cNvPr id="46" name="テキスト ボックス 181"/>
          <p:cNvSpPr txBox="1"/>
          <p:nvPr/>
        </p:nvSpPr>
        <p:spPr>
          <a:xfrm>
            <a:off x="532317" y="1190535"/>
            <a:ext cx="7857540" cy="936659"/>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defTabSz="914400" eaLnBrk="1" fontAlgn="auto" latinLnBrk="0" hangingPunct="1">
              <a:lnSpc>
                <a:spcPct val="100000"/>
              </a:lnSpc>
              <a:spcBef>
                <a:spcPts val="0"/>
              </a:spcBef>
              <a:spcAft>
                <a:spcPts val="0"/>
              </a:spcAft>
              <a:buClrTx/>
              <a:buSzTx/>
              <a:buFont typeface="Wingdings" panose="05000000000000000000" pitchFamily="2" charset="2"/>
              <a:buChar char="§"/>
              <a:tabLst/>
              <a:defRPr/>
            </a:pPr>
            <a:r>
              <a:rPr lang="en-US" altLang="ja-JP" sz="1800" b="1" kern="0" dirty="0">
                <a:solidFill>
                  <a:schemeClr val="tx1">
                    <a:lumMod val="50000"/>
                    <a:lumOff val="50000"/>
                  </a:schemeClr>
                </a:solidFill>
                <a:ea typeface="ＭＳ Ｐゴシック"/>
              </a:rPr>
              <a:t>GT-CAES system </a:t>
            </a:r>
            <a:r>
              <a:rPr lang="en-US" altLang="ja-JP" sz="1800" b="1" kern="0" dirty="0">
                <a:solidFill>
                  <a:srgbClr val="E86720"/>
                </a:solidFill>
                <a:ea typeface="ＭＳ Ｐゴシック"/>
              </a:rPr>
              <a:t>uses a gas turbine or expander-powered generator fueled by natural gas</a:t>
            </a:r>
            <a:r>
              <a:rPr lang="en-US" altLang="ja-JP" sz="1800" b="1" kern="0" dirty="0">
                <a:solidFill>
                  <a:schemeClr val="tx1">
                    <a:lumMod val="50000"/>
                    <a:lumOff val="50000"/>
                  </a:schemeClr>
                </a:solidFill>
                <a:ea typeface="ＭＳ Ｐゴシック"/>
              </a:rPr>
              <a:t>.  As a result, it has carbon emissions.</a:t>
            </a:r>
            <a:endParaRPr lang="en-US" altLang="ja-JP" sz="1800" kern="0" dirty="0">
              <a:solidFill>
                <a:schemeClr val="tx1">
                  <a:lumMod val="50000"/>
                  <a:lumOff val="50000"/>
                </a:schemeClr>
              </a:solidFill>
              <a:ea typeface="+mj-ea"/>
            </a:endParaRPr>
          </a:p>
          <a:p>
            <a:pPr marL="285750" indent="-285750">
              <a:buFont typeface="Wingdings" panose="05000000000000000000" pitchFamily="2" charset="2"/>
              <a:buChar char="§"/>
              <a:defRPr/>
            </a:pPr>
            <a:r>
              <a:rPr lang="en-US" altLang="ja-JP" sz="1800" b="1" kern="0" dirty="0">
                <a:solidFill>
                  <a:schemeClr val="tx1">
                    <a:lumMod val="50000"/>
                    <a:lumOff val="50000"/>
                  </a:schemeClr>
                </a:solidFill>
                <a:ea typeface="ＭＳ Ｐゴシック"/>
              </a:rPr>
              <a:t>The system converts surplus electricity into compressed air,  then stores it in underground spaces. </a:t>
            </a:r>
          </a:p>
        </p:txBody>
      </p:sp>
      <p:pic>
        <p:nvPicPr>
          <p:cNvPr id="49" name="Picture 48">
            <a:extLst>
              <a:ext uri="{FF2B5EF4-FFF2-40B4-BE49-F238E27FC236}">
                <a16:creationId xmlns:a16="http://schemas.microsoft.com/office/drawing/2014/main" id="{83961EB6-C005-4040-84CA-C4AB69C3B5D1}"/>
              </a:ext>
            </a:extLst>
          </p:cNvPr>
          <p:cNvPicPr>
            <a:picLocks noChangeAspect="1"/>
          </p:cNvPicPr>
          <p:nvPr/>
        </p:nvPicPr>
        <p:blipFill>
          <a:blip r:embed="rId2"/>
          <a:stretch>
            <a:fillRect/>
          </a:stretch>
        </p:blipFill>
        <p:spPr>
          <a:xfrm>
            <a:off x="7132382" y="155481"/>
            <a:ext cx="1896020" cy="402371"/>
          </a:xfrm>
          <a:prstGeom prst="rect">
            <a:avLst/>
          </a:prstGeom>
        </p:spPr>
      </p:pic>
      <p:sp>
        <p:nvSpPr>
          <p:cNvPr id="2" name="TextBox 1">
            <a:extLst>
              <a:ext uri="{FF2B5EF4-FFF2-40B4-BE49-F238E27FC236}">
                <a16:creationId xmlns:a16="http://schemas.microsoft.com/office/drawing/2014/main" id="{85B4CB06-4875-46BA-BA32-E7B3742F7976}"/>
              </a:ext>
            </a:extLst>
          </p:cNvPr>
          <p:cNvSpPr txBox="1"/>
          <p:nvPr/>
        </p:nvSpPr>
        <p:spPr>
          <a:xfrm>
            <a:off x="539551" y="155481"/>
            <a:ext cx="6053353" cy="830997"/>
          </a:xfrm>
          <a:prstGeom prst="rect">
            <a:avLst/>
          </a:prstGeom>
          <a:noFill/>
        </p:spPr>
        <p:txBody>
          <a:bodyPr wrap="square" rtlCol="0">
            <a:spAutoFit/>
          </a:bodyPr>
          <a:lstStyle/>
          <a:p>
            <a:r>
              <a:rPr lang="en-US" sz="2400" b="1" dirty="0"/>
              <a:t>APPENDIX 3.  GT-CAES* OUTLOOK</a:t>
            </a:r>
          </a:p>
          <a:p>
            <a:r>
              <a:rPr lang="en-US" sz="2400" dirty="0"/>
              <a:t>Operational process of GT-CAES using Turbo</a:t>
            </a:r>
          </a:p>
        </p:txBody>
      </p:sp>
      <p:sp>
        <p:nvSpPr>
          <p:cNvPr id="45" name="TextBox 44">
            <a:extLst>
              <a:ext uri="{FF2B5EF4-FFF2-40B4-BE49-F238E27FC236}">
                <a16:creationId xmlns:a16="http://schemas.microsoft.com/office/drawing/2014/main" id="{665E692F-8DBC-49C4-87F8-10AB3F638BCD}"/>
              </a:ext>
            </a:extLst>
          </p:cNvPr>
          <p:cNvSpPr txBox="1"/>
          <p:nvPr/>
        </p:nvSpPr>
        <p:spPr>
          <a:xfrm flipH="1">
            <a:off x="6408874" y="2107533"/>
            <a:ext cx="2140351" cy="461665"/>
          </a:xfrm>
          <a:prstGeom prst="rect">
            <a:avLst/>
          </a:prstGeom>
          <a:noFill/>
          <a:ln>
            <a:solidFill>
              <a:srgbClr val="E86720"/>
            </a:solidFill>
          </a:ln>
        </p:spPr>
        <p:txBody>
          <a:bodyPr wrap="square" rtlCol="0">
            <a:spAutoFit/>
          </a:bodyPr>
          <a:lstStyle/>
          <a:p>
            <a:r>
              <a:rPr lang="en-US" sz="2400" b="1" dirty="0">
                <a:solidFill>
                  <a:srgbClr val="E86720"/>
                </a:solidFill>
              </a:rPr>
              <a:t>CO</a:t>
            </a:r>
            <a:r>
              <a:rPr lang="en-US" sz="2400" b="1" baseline="-25000" dirty="0">
                <a:solidFill>
                  <a:srgbClr val="E86720"/>
                </a:solidFill>
              </a:rPr>
              <a:t>2</a:t>
            </a:r>
            <a:r>
              <a:rPr lang="en-US" sz="2400" b="1" dirty="0">
                <a:solidFill>
                  <a:srgbClr val="E86720"/>
                </a:solidFill>
              </a:rPr>
              <a:t> Emissions</a:t>
            </a:r>
          </a:p>
        </p:txBody>
      </p:sp>
      <p:sp>
        <p:nvSpPr>
          <p:cNvPr id="47" name="TextBox 46">
            <a:extLst>
              <a:ext uri="{FF2B5EF4-FFF2-40B4-BE49-F238E27FC236}">
                <a16:creationId xmlns:a16="http://schemas.microsoft.com/office/drawing/2014/main" id="{3B747816-1BF9-4769-BA8E-D7F39A3EF68F}"/>
              </a:ext>
            </a:extLst>
          </p:cNvPr>
          <p:cNvSpPr txBox="1"/>
          <p:nvPr/>
        </p:nvSpPr>
        <p:spPr>
          <a:xfrm>
            <a:off x="142670" y="6008578"/>
            <a:ext cx="8247187" cy="646331"/>
          </a:xfrm>
          <a:prstGeom prst="rect">
            <a:avLst/>
          </a:prstGeom>
          <a:noFill/>
        </p:spPr>
        <p:txBody>
          <a:bodyPr wrap="square" rtlCol="0">
            <a:spAutoFit/>
          </a:bodyPr>
          <a:lstStyle/>
          <a:p>
            <a:r>
              <a:rPr lang="en-US" dirty="0">
                <a:solidFill>
                  <a:schemeClr val="tx1">
                    <a:lumMod val="50000"/>
                    <a:lumOff val="50000"/>
                  </a:schemeClr>
                </a:solidFill>
              </a:rPr>
              <a:t>* The term ”GT-CAES” refers to alternative CAES systems that use turbo compressors and fossil fuels in their generation cycle, using either a gas turbine (GT) or expander.</a:t>
            </a:r>
          </a:p>
        </p:txBody>
      </p:sp>
    </p:spTree>
    <p:extLst>
      <p:ext uri="{BB962C8B-B14F-4D97-AF65-F5344CB8AC3E}">
        <p14:creationId xmlns:p14="http://schemas.microsoft.com/office/powerpoint/2010/main" val="23989265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DFB738-946B-4051-A456-4E041A262D31}"/>
              </a:ext>
            </a:extLst>
          </p:cNvPr>
          <p:cNvSpPr>
            <a:spLocks noGrp="1"/>
          </p:cNvSpPr>
          <p:nvPr>
            <p:ph type="sldNum" sz="quarter" idx="12"/>
          </p:nvPr>
        </p:nvSpPr>
        <p:spPr/>
        <p:txBody>
          <a:bodyPr/>
          <a:lstStyle/>
          <a:p>
            <a:fld id="{8AC12862-A214-441F-ACCE-B4B56BF7D363}" type="slidenum">
              <a:rPr kumimoji="1" lang="ja-JP" altLang="en-US" smtClean="0"/>
              <a:t>3</a:t>
            </a:fld>
            <a:endParaRPr kumimoji="1" lang="ja-JP" altLang="en-US" dirty="0"/>
          </a:p>
        </p:txBody>
      </p:sp>
      <p:graphicFrame>
        <p:nvGraphicFramePr>
          <p:cNvPr id="5" name="Table 4">
            <a:extLst>
              <a:ext uri="{FF2B5EF4-FFF2-40B4-BE49-F238E27FC236}">
                <a16:creationId xmlns:a16="http://schemas.microsoft.com/office/drawing/2014/main" id="{5CF22B52-A1B4-404D-BA8E-7CA8BEB527CC}"/>
              </a:ext>
            </a:extLst>
          </p:cNvPr>
          <p:cNvGraphicFramePr>
            <a:graphicFrameLocks noGrp="1"/>
          </p:cNvGraphicFramePr>
          <p:nvPr>
            <p:extLst>
              <p:ext uri="{D42A27DB-BD31-4B8C-83A1-F6EECF244321}">
                <p14:modId xmlns:p14="http://schemas.microsoft.com/office/powerpoint/2010/main" val="4206811354"/>
              </p:ext>
            </p:extLst>
          </p:nvPr>
        </p:nvGraphicFramePr>
        <p:xfrm>
          <a:off x="611560" y="988152"/>
          <a:ext cx="8128810" cy="4541520"/>
        </p:xfrm>
        <a:graphic>
          <a:graphicData uri="http://schemas.openxmlformats.org/drawingml/2006/table">
            <a:tbl>
              <a:tblPr/>
              <a:tblGrid>
                <a:gridCol w="4064405">
                  <a:extLst>
                    <a:ext uri="{9D8B030D-6E8A-4147-A177-3AD203B41FA5}">
                      <a16:colId xmlns:a16="http://schemas.microsoft.com/office/drawing/2014/main" val="2418199221"/>
                    </a:ext>
                  </a:extLst>
                </a:gridCol>
                <a:gridCol w="4064405">
                  <a:extLst>
                    <a:ext uri="{9D8B030D-6E8A-4147-A177-3AD203B41FA5}">
                      <a16:colId xmlns:a16="http://schemas.microsoft.com/office/drawing/2014/main" val="3995691385"/>
                    </a:ext>
                  </a:extLst>
                </a:gridCol>
              </a:tblGrid>
              <a:tr h="0">
                <a:tc>
                  <a:txBody>
                    <a:bodyPr/>
                    <a:lstStyle/>
                    <a:p>
                      <a:r>
                        <a:rPr lang="en-US" sz="2800" b="1">
                          <a:solidFill>
                            <a:schemeClr val="tx1">
                              <a:lumMod val="50000"/>
                              <a:lumOff val="50000"/>
                            </a:schemeClr>
                          </a:solidFill>
                        </a:rPr>
                        <a:t>COMPANY NAME</a:t>
                      </a:r>
                    </a:p>
                  </a:txBody>
                  <a:tcPr anchor="ctr">
                    <a:lnL>
                      <a:noFill/>
                    </a:lnL>
                    <a:lnR>
                      <a:noFill/>
                    </a:lnR>
                    <a:lnT>
                      <a:noFill/>
                    </a:lnT>
                    <a:lnB>
                      <a:noFill/>
                    </a:lnB>
                    <a:noFill/>
                  </a:tcPr>
                </a:tc>
                <a:tc>
                  <a:txBody>
                    <a:bodyPr/>
                    <a:lstStyle/>
                    <a:p>
                      <a:r>
                        <a:rPr lang="en-US" sz="2800" b="1" dirty="0">
                          <a:solidFill>
                            <a:schemeClr val="tx1">
                              <a:lumMod val="50000"/>
                              <a:lumOff val="50000"/>
                            </a:schemeClr>
                          </a:solidFill>
                        </a:rPr>
                        <a:t>Kobe Steel, Ltd.</a:t>
                      </a:r>
                    </a:p>
                  </a:txBody>
                  <a:tcPr anchor="ctr">
                    <a:lnL>
                      <a:noFill/>
                    </a:lnL>
                    <a:lnR>
                      <a:noFill/>
                    </a:lnR>
                    <a:lnT>
                      <a:noFill/>
                    </a:lnT>
                    <a:lnB>
                      <a:noFill/>
                    </a:lnB>
                    <a:noFill/>
                  </a:tcPr>
                </a:tc>
                <a:extLst>
                  <a:ext uri="{0D108BD9-81ED-4DB2-BD59-A6C34878D82A}">
                    <a16:rowId xmlns:a16="http://schemas.microsoft.com/office/drawing/2014/main" val="3286299721"/>
                  </a:ext>
                </a:extLst>
              </a:tr>
              <a:tr h="0">
                <a:tc>
                  <a:txBody>
                    <a:bodyPr/>
                    <a:lstStyle/>
                    <a:p>
                      <a:endParaRPr lang="en-US" sz="1800" b="1" dirty="0">
                        <a:solidFill>
                          <a:schemeClr val="tx1">
                            <a:lumMod val="50000"/>
                            <a:lumOff val="50000"/>
                          </a:schemeClr>
                        </a:solidFill>
                      </a:endParaRPr>
                    </a:p>
                  </a:txBody>
                  <a:tcPr anchor="ctr">
                    <a:lnL>
                      <a:noFill/>
                    </a:lnL>
                    <a:lnR>
                      <a:noFill/>
                    </a:lnR>
                    <a:lnT>
                      <a:noFill/>
                    </a:lnT>
                    <a:lnB>
                      <a:noFill/>
                    </a:lnB>
                    <a:noFill/>
                  </a:tcPr>
                </a:tc>
                <a:tc>
                  <a:txBody>
                    <a:bodyPr/>
                    <a:lstStyle/>
                    <a:p>
                      <a:endParaRPr lang="en-US" sz="1800" b="1" dirty="0">
                        <a:solidFill>
                          <a:schemeClr val="tx1">
                            <a:lumMod val="50000"/>
                            <a:lumOff val="50000"/>
                          </a:schemeClr>
                        </a:solidFill>
                      </a:endParaRPr>
                    </a:p>
                  </a:txBody>
                  <a:tcPr anchor="ctr">
                    <a:lnL>
                      <a:noFill/>
                    </a:lnL>
                    <a:lnR>
                      <a:noFill/>
                    </a:lnR>
                    <a:lnT>
                      <a:noFill/>
                    </a:lnT>
                    <a:lnB>
                      <a:noFill/>
                    </a:lnB>
                    <a:noFill/>
                  </a:tcPr>
                </a:tc>
                <a:extLst>
                  <a:ext uri="{0D108BD9-81ED-4DB2-BD59-A6C34878D82A}">
                    <a16:rowId xmlns:a16="http://schemas.microsoft.com/office/drawing/2014/main" val="688292765"/>
                  </a:ext>
                </a:extLst>
              </a:tr>
              <a:tr h="0">
                <a:tc>
                  <a:txBody>
                    <a:bodyPr/>
                    <a:lstStyle/>
                    <a:p>
                      <a:r>
                        <a:rPr lang="en-US" sz="1800" b="1" dirty="0">
                          <a:solidFill>
                            <a:schemeClr val="tx1">
                              <a:lumMod val="50000"/>
                              <a:lumOff val="50000"/>
                            </a:schemeClr>
                          </a:solidFill>
                        </a:rPr>
                        <a:t>FOUNDED</a:t>
                      </a:r>
                    </a:p>
                  </a:txBody>
                  <a:tcPr anchor="ctr">
                    <a:lnL>
                      <a:noFill/>
                    </a:lnL>
                    <a:lnR>
                      <a:noFill/>
                    </a:lnR>
                    <a:lnT>
                      <a:noFill/>
                    </a:lnT>
                    <a:lnB>
                      <a:noFill/>
                    </a:lnB>
                    <a:noFill/>
                  </a:tcPr>
                </a:tc>
                <a:tc>
                  <a:txBody>
                    <a:bodyPr/>
                    <a:lstStyle/>
                    <a:p>
                      <a:r>
                        <a:rPr lang="en-US" sz="1800" b="1">
                          <a:solidFill>
                            <a:schemeClr val="tx1">
                              <a:lumMod val="50000"/>
                              <a:lumOff val="50000"/>
                            </a:schemeClr>
                          </a:solidFill>
                        </a:rPr>
                        <a:t>September 1, 1905</a:t>
                      </a:r>
                    </a:p>
                  </a:txBody>
                  <a:tcPr anchor="ctr">
                    <a:lnL>
                      <a:noFill/>
                    </a:lnL>
                    <a:lnR>
                      <a:noFill/>
                    </a:lnR>
                    <a:lnT>
                      <a:noFill/>
                    </a:lnT>
                    <a:lnB>
                      <a:noFill/>
                    </a:lnB>
                    <a:noFill/>
                  </a:tcPr>
                </a:tc>
                <a:extLst>
                  <a:ext uri="{0D108BD9-81ED-4DB2-BD59-A6C34878D82A}">
                    <a16:rowId xmlns:a16="http://schemas.microsoft.com/office/drawing/2014/main" val="942564162"/>
                  </a:ext>
                </a:extLst>
              </a:tr>
              <a:tr h="0">
                <a:tc>
                  <a:txBody>
                    <a:bodyPr/>
                    <a:lstStyle/>
                    <a:p>
                      <a:r>
                        <a:rPr lang="en-US" sz="1800" b="1">
                          <a:solidFill>
                            <a:schemeClr val="tx1">
                              <a:lumMod val="50000"/>
                              <a:lumOff val="50000"/>
                            </a:schemeClr>
                          </a:solidFill>
                        </a:rPr>
                        <a:t>INCORPORATED</a:t>
                      </a:r>
                    </a:p>
                  </a:txBody>
                  <a:tcPr anchor="ctr">
                    <a:lnL>
                      <a:noFill/>
                    </a:lnL>
                    <a:lnR>
                      <a:noFill/>
                    </a:lnR>
                    <a:lnT>
                      <a:noFill/>
                    </a:lnT>
                    <a:lnB>
                      <a:noFill/>
                    </a:lnB>
                    <a:noFill/>
                  </a:tcPr>
                </a:tc>
                <a:tc>
                  <a:txBody>
                    <a:bodyPr/>
                    <a:lstStyle/>
                    <a:p>
                      <a:r>
                        <a:rPr lang="en-US" sz="1800" b="1" dirty="0">
                          <a:solidFill>
                            <a:schemeClr val="tx1">
                              <a:lumMod val="50000"/>
                              <a:lumOff val="50000"/>
                            </a:schemeClr>
                          </a:solidFill>
                        </a:rPr>
                        <a:t>June 28, 1911</a:t>
                      </a:r>
                    </a:p>
                  </a:txBody>
                  <a:tcPr anchor="ctr">
                    <a:lnL>
                      <a:noFill/>
                    </a:lnL>
                    <a:lnR>
                      <a:noFill/>
                    </a:lnR>
                    <a:lnT>
                      <a:noFill/>
                    </a:lnT>
                    <a:lnB>
                      <a:noFill/>
                    </a:lnB>
                    <a:noFill/>
                  </a:tcPr>
                </a:tc>
                <a:extLst>
                  <a:ext uri="{0D108BD9-81ED-4DB2-BD59-A6C34878D82A}">
                    <a16:rowId xmlns:a16="http://schemas.microsoft.com/office/drawing/2014/main" val="1251625352"/>
                  </a:ext>
                </a:extLst>
              </a:tr>
              <a:tr h="0">
                <a:tc>
                  <a:txBody>
                    <a:bodyPr/>
                    <a:lstStyle/>
                    <a:p>
                      <a:r>
                        <a:rPr lang="en-US" sz="1800" b="1">
                          <a:solidFill>
                            <a:schemeClr val="tx1">
                              <a:lumMod val="50000"/>
                              <a:lumOff val="50000"/>
                            </a:schemeClr>
                          </a:solidFill>
                        </a:rPr>
                        <a:t>CAPITAL</a:t>
                      </a:r>
                    </a:p>
                  </a:txBody>
                  <a:tcPr anchor="ctr">
                    <a:lnL>
                      <a:noFill/>
                    </a:lnL>
                    <a:lnR>
                      <a:noFill/>
                    </a:lnR>
                    <a:lnT>
                      <a:noFill/>
                    </a:lnT>
                    <a:lnB>
                      <a:noFill/>
                    </a:lnB>
                    <a:noFill/>
                  </a:tcPr>
                </a:tc>
                <a:tc>
                  <a:txBody>
                    <a:bodyPr/>
                    <a:lstStyle/>
                    <a:p>
                      <a:r>
                        <a:rPr lang="en-US" sz="1800" b="1" dirty="0">
                          <a:solidFill>
                            <a:schemeClr val="tx1">
                              <a:lumMod val="50000"/>
                              <a:lumOff val="50000"/>
                            </a:schemeClr>
                          </a:solidFill>
                        </a:rPr>
                        <a:t>JPY250.9billion (as of March 31, 2019)</a:t>
                      </a:r>
                    </a:p>
                    <a:p>
                      <a:r>
                        <a:rPr lang="en-US" sz="1800" b="1" dirty="0">
                          <a:solidFill>
                            <a:schemeClr val="tx1">
                              <a:lumMod val="50000"/>
                              <a:lumOff val="50000"/>
                            </a:schemeClr>
                          </a:solidFill>
                        </a:rPr>
                        <a:t>US$2.5billion </a:t>
                      </a:r>
                    </a:p>
                  </a:txBody>
                  <a:tcPr anchor="ctr">
                    <a:lnL>
                      <a:noFill/>
                    </a:lnL>
                    <a:lnR>
                      <a:noFill/>
                    </a:lnR>
                    <a:lnT>
                      <a:noFill/>
                    </a:lnT>
                    <a:lnB>
                      <a:noFill/>
                    </a:lnB>
                    <a:noFill/>
                  </a:tcPr>
                </a:tc>
                <a:extLst>
                  <a:ext uri="{0D108BD9-81ED-4DB2-BD59-A6C34878D82A}">
                    <a16:rowId xmlns:a16="http://schemas.microsoft.com/office/drawing/2014/main" val="2088621110"/>
                  </a:ext>
                </a:extLst>
              </a:tr>
              <a:tr h="0">
                <a:tc>
                  <a:txBody>
                    <a:bodyPr/>
                    <a:lstStyle/>
                    <a:p>
                      <a:r>
                        <a:rPr lang="en-US" sz="1800" b="1" dirty="0">
                          <a:solidFill>
                            <a:schemeClr val="tx1">
                              <a:lumMod val="50000"/>
                              <a:lumOff val="50000"/>
                            </a:schemeClr>
                          </a:solidFill>
                        </a:rPr>
                        <a:t>PRESIDENT &amp; CEO</a:t>
                      </a:r>
                    </a:p>
                  </a:txBody>
                  <a:tcPr anchor="ctr">
                    <a:lnL>
                      <a:noFill/>
                    </a:lnL>
                    <a:lnR>
                      <a:noFill/>
                    </a:lnR>
                    <a:lnT>
                      <a:noFill/>
                    </a:lnT>
                    <a:lnB>
                      <a:noFill/>
                    </a:lnB>
                    <a:noFill/>
                  </a:tcPr>
                </a:tc>
                <a:tc>
                  <a:txBody>
                    <a:bodyPr/>
                    <a:lstStyle/>
                    <a:p>
                      <a:r>
                        <a:rPr lang="en-US" sz="1800" b="1" dirty="0" err="1">
                          <a:solidFill>
                            <a:schemeClr val="tx1">
                              <a:lumMod val="50000"/>
                              <a:lumOff val="50000"/>
                            </a:schemeClr>
                          </a:solidFill>
                        </a:rPr>
                        <a:t>Mitsugu</a:t>
                      </a:r>
                      <a:r>
                        <a:rPr lang="en-US" sz="1800" b="1" dirty="0">
                          <a:solidFill>
                            <a:schemeClr val="tx1">
                              <a:lumMod val="50000"/>
                              <a:lumOff val="50000"/>
                            </a:schemeClr>
                          </a:solidFill>
                        </a:rPr>
                        <a:t> Yamaguchi</a:t>
                      </a:r>
                    </a:p>
                  </a:txBody>
                  <a:tcPr anchor="ctr">
                    <a:lnL>
                      <a:noFill/>
                    </a:lnL>
                    <a:lnR>
                      <a:noFill/>
                    </a:lnR>
                    <a:lnT>
                      <a:noFill/>
                    </a:lnT>
                    <a:lnB>
                      <a:noFill/>
                    </a:lnB>
                    <a:noFill/>
                  </a:tcPr>
                </a:tc>
                <a:extLst>
                  <a:ext uri="{0D108BD9-81ED-4DB2-BD59-A6C34878D82A}">
                    <a16:rowId xmlns:a16="http://schemas.microsoft.com/office/drawing/2014/main" val="4092075581"/>
                  </a:ext>
                </a:extLst>
              </a:tr>
              <a:tr h="149986">
                <a:tc>
                  <a:txBody>
                    <a:bodyPr/>
                    <a:lstStyle/>
                    <a:p>
                      <a:r>
                        <a:rPr lang="en-US" sz="1800" b="1" dirty="0">
                          <a:solidFill>
                            <a:schemeClr val="tx1">
                              <a:lumMod val="50000"/>
                              <a:lumOff val="50000"/>
                            </a:schemeClr>
                          </a:solidFill>
                        </a:rPr>
                        <a:t>NUMBER OF EMPLOYEES</a:t>
                      </a:r>
                    </a:p>
                  </a:txBody>
                  <a:tcPr anchor="ctr">
                    <a:lnL>
                      <a:noFill/>
                    </a:lnL>
                    <a:lnR>
                      <a:noFill/>
                    </a:lnR>
                    <a:lnT>
                      <a:noFill/>
                    </a:lnT>
                    <a:lnB>
                      <a:noFill/>
                    </a:lnB>
                    <a:noFill/>
                  </a:tcPr>
                </a:tc>
                <a:tc>
                  <a:txBody>
                    <a:bodyPr/>
                    <a:lstStyle/>
                    <a:p>
                      <a:r>
                        <a:rPr lang="en-US" sz="1800" b="1" dirty="0">
                          <a:solidFill>
                            <a:schemeClr val="tx1">
                              <a:lumMod val="50000"/>
                              <a:lumOff val="50000"/>
                            </a:schemeClr>
                          </a:solidFill>
                        </a:rPr>
                        <a:t>39,341</a:t>
                      </a:r>
                    </a:p>
                    <a:p>
                      <a:r>
                        <a:rPr lang="en-US" sz="1800" b="1" dirty="0">
                          <a:solidFill>
                            <a:schemeClr val="tx1">
                              <a:lumMod val="50000"/>
                              <a:lumOff val="50000"/>
                            </a:schemeClr>
                          </a:solidFill>
                        </a:rPr>
                        <a:t> (Consolidated, as of March 31, 2019)</a:t>
                      </a:r>
                      <a:br>
                        <a:rPr lang="en-US" sz="1800" b="1" dirty="0">
                          <a:solidFill>
                            <a:schemeClr val="tx1">
                              <a:lumMod val="50000"/>
                              <a:lumOff val="50000"/>
                            </a:schemeClr>
                          </a:solidFill>
                        </a:rPr>
                      </a:br>
                      <a:r>
                        <a:rPr lang="en-US" sz="1800" b="1" dirty="0">
                          <a:solidFill>
                            <a:schemeClr val="tx1">
                              <a:lumMod val="50000"/>
                              <a:lumOff val="50000"/>
                            </a:schemeClr>
                          </a:solidFill>
                        </a:rPr>
                        <a:t>11,401</a:t>
                      </a:r>
                    </a:p>
                    <a:p>
                      <a:r>
                        <a:rPr lang="en-US" sz="1800" b="1" dirty="0">
                          <a:solidFill>
                            <a:schemeClr val="tx1">
                              <a:lumMod val="50000"/>
                              <a:lumOff val="50000"/>
                            </a:schemeClr>
                          </a:solidFill>
                        </a:rPr>
                        <a:t> (Nonconsolidated, as of March 31, 2019)</a:t>
                      </a:r>
                    </a:p>
                  </a:txBody>
                  <a:tcPr anchor="ctr">
                    <a:lnL>
                      <a:noFill/>
                    </a:lnL>
                    <a:lnR>
                      <a:noFill/>
                    </a:lnR>
                    <a:lnT>
                      <a:noFill/>
                    </a:lnT>
                    <a:lnB>
                      <a:noFill/>
                    </a:lnB>
                    <a:noFill/>
                  </a:tcPr>
                </a:tc>
                <a:extLst>
                  <a:ext uri="{0D108BD9-81ED-4DB2-BD59-A6C34878D82A}">
                    <a16:rowId xmlns:a16="http://schemas.microsoft.com/office/drawing/2014/main" val="3913523800"/>
                  </a:ext>
                </a:extLst>
              </a:tr>
              <a:tr h="0">
                <a:tc>
                  <a:txBody>
                    <a:bodyPr/>
                    <a:lstStyle/>
                    <a:p>
                      <a:r>
                        <a:rPr lang="en-US" sz="1800" b="1">
                          <a:solidFill>
                            <a:schemeClr val="tx1">
                              <a:lumMod val="50000"/>
                              <a:lumOff val="50000"/>
                            </a:schemeClr>
                          </a:solidFill>
                        </a:rPr>
                        <a:t>SUBSIDIARIES</a:t>
                      </a:r>
                    </a:p>
                  </a:txBody>
                  <a:tcPr anchor="ctr">
                    <a:lnL>
                      <a:noFill/>
                    </a:lnL>
                    <a:lnR>
                      <a:noFill/>
                    </a:lnR>
                    <a:lnT>
                      <a:noFill/>
                    </a:lnT>
                    <a:lnB>
                      <a:noFill/>
                    </a:lnB>
                    <a:noFill/>
                  </a:tcPr>
                </a:tc>
                <a:tc>
                  <a:txBody>
                    <a:bodyPr/>
                    <a:lstStyle/>
                    <a:p>
                      <a:r>
                        <a:rPr lang="en-US" sz="1800" b="1" dirty="0">
                          <a:solidFill>
                            <a:schemeClr val="tx1">
                              <a:lumMod val="50000"/>
                              <a:lumOff val="50000"/>
                            </a:schemeClr>
                          </a:solidFill>
                        </a:rPr>
                        <a:t>218 (as of March 31, 2019)</a:t>
                      </a:r>
                    </a:p>
                  </a:txBody>
                  <a:tcPr anchor="ctr">
                    <a:lnL>
                      <a:noFill/>
                    </a:lnL>
                    <a:lnR>
                      <a:noFill/>
                    </a:lnR>
                    <a:lnT>
                      <a:noFill/>
                    </a:lnT>
                    <a:lnB>
                      <a:noFill/>
                    </a:lnB>
                    <a:noFill/>
                  </a:tcPr>
                </a:tc>
                <a:extLst>
                  <a:ext uri="{0D108BD9-81ED-4DB2-BD59-A6C34878D82A}">
                    <a16:rowId xmlns:a16="http://schemas.microsoft.com/office/drawing/2014/main" val="182510911"/>
                  </a:ext>
                </a:extLst>
              </a:tr>
              <a:tr h="0">
                <a:tc>
                  <a:txBody>
                    <a:bodyPr/>
                    <a:lstStyle/>
                    <a:p>
                      <a:r>
                        <a:rPr lang="en-US" sz="1800" b="1">
                          <a:solidFill>
                            <a:schemeClr val="tx1">
                              <a:lumMod val="50000"/>
                              <a:lumOff val="50000"/>
                            </a:schemeClr>
                          </a:solidFill>
                        </a:rPr>
                        <a:t>AFFILIATED COMPANIES</a:t>
                      </a:r>
                    </a:p>
                  </a:txBody>
                  <a:tcPr anchor="ctr">
                    <a:lnL>
                      <a:noFill/>
                    </a:lnL>
                    <a:lnR>
                      <a:noFill/>
                    </a:lnR>
                    <a:lnT>
                      <a:noFill/>
                    </a:lnT>
                    <a:lnB>
                      <a:noFill/>
                    </a:lnB>
                    <a:noFill/>
                  </a:tcPr>
                </a:tc>
                <a:tc>
                  <a:txBody>
                    <a:bodyPr/>
                    <a:lstStyle/>
                    <a:p>
                      <a:r>
                        <a:rPr lang="en-US" sz="1800" b="1" dirty="0">
                          <a:solidFill>
                            <a:schemeClr val="tx1">
                              <a:lumMod val="50000"/>
                              <a:lumOff val="50000"/>
                            </a:schemeClr>
                          </a:solidFill>
                        </a:rPr>
                        <a:t>52 (as of March 31, 2019)</a:t>
                      </a:r>
                    </a:p>
                  </a:txBody>
                  <a:tcPr anchor="ctr">
                    <a:lnL>
                      <a:noFill/>
                    </a:lnL>
                    <a:lnR>
                      <a:noFill/>
                    </a:lnR>
                    <a:lnT>
                      <a:noFill/>
                    </a:lnT>
                    <a:lnB>
                      <a:noFill/>
                    </a:lnB>
                    <a:noFill/>
                  </a:tcPr>
                </a:tc>
                <a:extLst>
                  <a:ext uri="{0D108BD9-81ED-4DB2-BD59-A6C34878D82A}">
                    <a16:rowId xmlns:a16="http://schemas.microsoft.com/office/drawing/2014/main" val="1343868559"/>
                  </a:ext>
                </a:extLst>
              </a:tr>
            </a:tbl>
          </a:graphicData>
        </a:graphic>
      </p:graphicFrame>
      <p:pic>
        <p:nvPicPr>
          <p:cNvPr id="6" name="Picture 5">
            <a:extLst>
              <a:ext uri="{FF2B5EF4-FFF2-40B4-BE49-F238E27FC236}">
                <a16:creationId xmlns:a16="http://schemas.microsoft.com/office/drawing/2014/main" id="{3AD13DAD-B69D-4949-B2C2-52C5FE19E3C1}"/>
              </a:ext>
            </a:extLst>
          </p:cNvPr>
          <p:cNvPicPr>
            <a:picLocks noChangeAspect="1"/>
          </p:cNvPicPr>
          <p:nvPr/>
        </p:nvPicPr>
        <p:blipFill>
          <a:blip r:embed="rId2"/>
          <a:stretch>
            <a:fillRect/>
          </a:stretch>
        </p:blipFill>
        <p:spPr>
          <a:xfrm>
            <a:off x="7132382" y="155481"/>
            <a:ext cx="1896020" cy="402371"/>
          </a:xfrm>
          <a:prstGeom prst="rect">
            <a:avLst/>
          </a:prstGeom>
        </p:spPr>
      </p:pic>
      <p:sp>
        <p:nvSpPr>
          <p:cNvPr id="7" name="TextBox 6">
            <a:extLst>
              <a:ext uri="{FF2B5EF4-FFF2-40B4-BE49-F238E27FC236}">
                <a16:creationId xmlns:a16="http://schemas.microsoft.com/office/drawing/2014/main" id="{FA1FB6BF-2978-4BE8-BA28-39BB57B74768}"/>
              </a:ext>
            </a:extLst>
          </p:cNvPr>
          <p:cNvSpPr txBox="1"/>
          <p:nvPr/>
        </p:nvSpPr>
        <p:spPr>
          <a:xfrm>
            <a:off x="611560" y="332656"/>
            <a:ext cx="5904656" cy="584775"/>
          </a:xfrm>
          <a:prstGeom prst="rect">
            <a:avLst/>
          </a:prstGeom>
          <a:noFill/>
        </p:spPr>
        <p:txBody>
          <a:bodyPr wrap="square" rtlCol="0">
            <a:spAutoFit/>
          </a:bodyPr>
          <a:lstStyle/>
          <a:p>
            <a:r>
              <a:rPr lang="en-US" sz="3200" b="1" dirty="0"/>
              <a:t>KOBELCO CORPORATE PROFILE</a:t>
            </a:r>
          </a:p>
        </p:txBody>
      </p:sp>
      <p:sp>
        <p:nvSpPr>
          <p:cNvPr id="8" name="TextBox 7">
            <a:extLst>
              <a:ext uri="{FF2B5EF4-FFF2-40B4-BE49-F238E27FC236}">
                <a16:creationId xmlns:a16="http://schemas.microsoft.com/office/drawing/2014/main" id="{4AD742B8-67B2-4CEE-BA9B-CE10AB6DC0CF}"/>
              </a:ext>
            </a:extLst>
          </p:cNvPr>
          <p:cNvSpPr txBox="1"/>
          <p:nvPr/>
        </p:nvSpPr>
        <p:spPr>
          <a:xfrm>
            <a:off x="2411760" y="5617874"/>
            <a:ext cx="4896544" cy="738664"/>
          </a:xfrm>
          <a:prstGeom prst="rect">
            <a:avLst/>
          </a:prstGeom>
          <a:solidFill>
            <a:srgbClr val="CCFFFF"/>
          </a:solidFill>
          <a:ln>
            <a:solidFill>
              <a:schemeClr val="accent1"/>
            </a:solidFill>
          </a:ln>
        </p:spPr>
        <p:txBody>
          <a:bodyPr wrap="square" rtlCol="0">
            <a:spAutoFit/>
          </a:bodyPr>
          <a:lstStyle/>
          <a:p>
            <a:r>
              <a:rPr lang="en-US" sz="2400" dirty="0"/>
              <a:t>Machinery Division URL</a:t>
            </a:r>
          </a:p>
          <a:p>
            <a:r>
              <a:rPr lang="en-US" dirty="0"/>
              <a:t> </a:t>
            </a:r>
            <a:r>
              <a:rPr lang="en-US" dirty="0">
                <a:hlinkClick r:id="rId3"/>
              </a:rPr>
              <a:t>https://www.kobelco.co.jp/english/machinery/</a:t>
            </a:r>
            <a:endParaRPr lang="en-US" dirty="0"/>
          </a:p>
        </p:txBody>
      </p:sp>
    </p:spTree>
    <p:extLst>
      <p:ext uri="{BB962C8B-B14F-4D97-AF65-F5344CB8AC3E}">
        <p14:creationId xmlns:p14="http://schemas.microsoft.com/office/powerpoint/2010/main" val="149153598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23528" y="268723"/>
            <a:ext cx="4752524" cy="53108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2400" b="1" dirty="0">
                <a:latin typeface="+mn-lt"/>
              </a:rPr>
              <a:t>APPENDIX 4. KAB’s High  Response</a:t>
            </a:r>
            <a:endParaRPr lang="en-US" altLang="ja-JP" sz="2800" b="1" dirty="0"/>
          </a:p>
        </p:txBody>
      </p:sp>
      <p:sp>
        <p:nvSpPr>
          <p:cNvPr id="27" name="テキスト ボックス 26"/>
          <p:cNvSpPr txBox="1"/>
          <p:nvPr/>
        </p:nvSpPr>
        <p:spPr>
          <a:xfrm>
            <a:off x="370383" y="775419"/>
            <a:ext cx="8352928" cy="1323439"/>
          </a:xfrm>
          <a:prstGeom prst="rect">
            <a:avLst/>
          </a:prstGeom>
          <a:noFill/>
        </p:spPr>
        <p:txBody>
          <a:bodyPr wrap="square" rtlCol="0">
            <a:spAutoFit/>
          </a:bodyPr>
          <a:lstStyle/>
          <a:p>
            <a:r>
              <a:rPr lang="en-US" altLang="ja-JP" sz="2000" dirty="0">
                <a:solidFill>
                  <a:schemeClr val="accent1"/>
                </a:solidFill>
              </a:rPr>
              <a:t>KAB, due to its Dry Screw technology,  could respond to the requirement signal ( charge / discharge ) quickly and constantly, while Turbo cannot. Once discharge mode starts, rotors reverse and rotate in opposite direction.</a:t>
            </a:r>
          </a:p>
          <a:p>
            <a:r>
              <a:rPr lang="en-US" altLang="ja-JP" sz="2000" dirty="0">
                <a:solidFill>
                  <a:schemeClr val="accent1"/>
                </a:solidFill>
              </a:rPr>
              <a:t> </a:t>
            </a:r>
            <a:endParaRPr lang="ja-JP" altLang="en-US" sz="2200" dirty="0">
              <a:solidFill>
                <a:srgbClr val="FF0000"/>
              </a:solidFill>
            </a:endParaRPr>
          </a:p>
        </p:txBody>
      </p:sp>
      <p:pic>
        <p:nvPicPr>
          <p:cNvPr id="35" name="Picture 34">
            <a:extLst>
              <a:ext uri="{FF2B5EF4-FFF2-40B4-BE49-F238E27FC236}">
                <a16:creationId xmlns:a16="http://schemas.microsoft.com/office/drawing/2014/main" id="{F4A6E3F9-ADBD-486B-B582-68BDF056A886}"/>
              </a:ext>
            </a:extLst>
          </p:cNvPr>
          <p:cNvPicPr>
            <a:picLocks noChangeAspect="1"/>
          </p:cNvPicPr>
          <p:nvPr/>
        </p:nvPicPr>
        <p:blipFill>
          <a:blip r:embed="rId3"/>
          <a:stretch>
            <a:fillRect/>
          </a:stretch>
        </p:blipFill>
        <p:spPr>
          <a:xfrm>
            <a:off x="7132382" y="155481"/>
            <a:ext cx="1896020" cy="402371"/>
          </a:xfrm>
          <a:prstGeom prst="rect">
            <a:avLst/>
          </a:prstGeom>
        </p:spPr>
      </p:pic>
      <p:pic>
        <p:nvPicPr>
          <p:cNvPr id="37" name="Picture 2">
            <a:extLst>
              <a:ext uri="{FF2B5EF4-FFF2-40B4-BE49-F238E27FC236}">
                <a16:creationId xmlns:a16="http://schemas.microsoft.com/office/drawing/2014/main" id="{2182D80C-19DF-4776-B95F-8EAD4622CD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2179298"/>
            <a:ext cx="7610410" cy="40036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a:extLst>
              <a:ext uri="{FF2B5EF4-FFF2-40B4-BE49-F238E27FC236}">
                <a16:creationId xmlns:a16="http://schemas.microsoft.com/office/drawing/2014/main" id="{E8F6137C-C514-4E5B-A763-A0F05668E120}"/>
              </a:ext>
            </a:extLst>
          </p:cNvPr>
          <p:cNvSpPr/>
          <p:nvPr/>
        </p:nvSpPr>
        <p:spPr>
          <a:xfrm>
            <a:off x="668594" y="6159349"/>
            <a:ext cx="3227615" cy="369332"/>
          </a:xfrm>
          <a:prstGeom prst="rect">
            <a:avLst/>
          </a:prstGeom>
        </p:spPr>
        <p:txBody>
          <a:bodyPr wrap="none">
            <a:spAutoFit/>
          </a:bodyPr>
          <a:lstStyle/>
          <a:p>
            <a:r>
              <a:rPr lang="en-US" altLang="ja-JP" dirty="0"/>
              <a:t>Source: PJM Interconnection LLC</a:t>
            </a:r>
            <a:endParaRPr lang="en-US" strike="sngStrike" dirty="0"/>
          </a:p>
        </p:txBody>
      </p:sp>
      <p:sp>
        <p:nvSpPr>
          <p:cNvPr id="39" name="Arrow: Right 38">
            <a:extLst>
              <a:ext uri="{FF2B5EF4-FFF2-40B4-BE49-F238E27FC236}">
                <a16:creationId xmlns:a16="http://schemas.microsoft.com/office/drawing/2014/main" id="{6B98C26B-8C5E-4143-8860-67D530624B96}"/>
              </a:ext>
            </a:extLst>
          </p:cNvPr>
          <p:cNvSpPr/>
          <p:nvPr/>
        </p:nvSpPr>
        <p:spPr>
          <a:xfrm rot="16200000">
            <a:off x="8027980" y="3266386"/>
            <a:ext cx="1118109" cy="288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Arrow: Right 39">
            <a:extLst>
              <a:ext uri="{FF2B5EF4-FFF2-40B4-BE49-F238E27FC236}">
                <a16:creationId xmlns:a16="http://schemas.microsoft.com/office/drawing/2014/main" id="{D5160C9E-29D3-4B75-9A0A-8AA3ECCD7224}"/>
              </a:ext>
            </a:extLst>
          </p:cNvPr>
          <p:cNvSpPr/>
          <p:nvPr/>
        </p:nvSpPr>
        <p:spPr>
          <a:xfrm rot="5400000">
            <a:off x="8020246" y="4489110"/>
            <a:ext cx="1118109" cy="288019"/>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テキスト ボックス 5">
            <a:extLst>
              <a:ext uri="{FF2B5EF4-FFF2-40B4-BE49-F238E27FC236}">
                <a16:creationId xmlns:a16="http://schemas.microsoft.com/office/drawing/2014/main" id="{7A0CA3F9-0564-47AD-A00F-BE936C9B1298}"/>
              </a:ext>
            </a:extLst>
          </p:cNvPr>
          <p:cNvSpPr txBox="1"/>
          <p:nvPr/>
        </p:nvSpPr>
        <p:spPr>
          <a:xfrm>
            <a:off x="8157418" y="3083308"/>
            <a:ext cx="1099725" cy="369332"/>
          </a:xfrm>
          <a:prstGeom prst="rect">
            <a:avLst/>
          </a:prstGeom>
          <a:noFill/>
        </p:spPr>
        <p:txBody>
          <a:bodyPr wrap="square" rtlCol="0">
            <a:spAutoFit/>
          </a:bodyPr>
          <a:lstStyle/>
          <a:p>
            <a:r>
              <a:rPr lang="en-US" altLang="ja-JP" dirty="0"/>
              <a:t>Discharge</a:t>
            </a:r>
            <a:endParaRPr kumimoji="1" lang="ja-JP" altLang="en-US" dirty="0"/>
          </a:p>
        </p:txBody>
      </p:sp>
      <p:sp>
        <p:nvSpPr>
          <p:cNvPr id="42" name="テキスト ボックス 5">
            <a:extLst>
              <a:ext uri="{FF2B5EF4-FFF2-40B4-BE49-F238E27FC236}">
                <a16:creationId xmlns:a16="http://schemas.microsoft.com/office/drawing/2014/main" id="{DEEEF06D-B17E-48BE-91A1-B353A0BB4E2A}"/>
              </a:ext>
            </a:extLst>
          </p:cNvPr>
          <p:cNvSpPr txBox="1"/>
          <p:nvPr/>
        </p:nvSpPr>
        <p:spPr>
          <a:xfrm>
            <a:off x="8249481" y="4396146"/>
            <a:ext cx="840038" cy="369332"/>
          </a:xfrm>
          <a:prstGeom prst="rect">
            <a:avLst/>
          </a:prstGeom>
          <a:noFill/>
        </p:spPr>
        <p:txBody>
          <a:bodyPr wrap="square" rtlCol="0">
            <a:spAutoFit/>
          </a:bodyPr>
          <a:lstStyle/>
          <a:p>
            <a:r>
              <a:rPr lang="en-US" altLang="ja-JP" dirty="0"/>
              <a:t>Charge</a:t>
            </a:r>
            <a:endParaRPr kumimoji="1" lang="ja-JP" altLang="en-US" dirty="0"/>
          </a:p>
        </p:txBody>
      </p:sp>
      <p:sp>
        <p:nvSpPr>
          <p:cNvPr id="8" name="TextBox 7">
            <a:extLst>
              <a:ext uri="{FF2B5EF4-FFF2-40B4-BE49-F238E27FC236}">
                <a16:creationId xmlns:a16="http://schemas.microsoft.com/office/drawing/2014/main" id="{C327A425-F902-48A6-8AD1-4C104A22B353}"/>
              </a:ext>
            </a:extLst>
          </p:cNvPr>
          <p:cNvSpPr txBox="1"/>
          <p:nvPr/>
        </p:nvSpPr>
        <p:spPr>
          <a:xfrm>
            <a:off x="447750" y="2321352"/>
            <a:ext cx="663046" cy="369332"/>
          </a:xfrm>
          <a:prstGeom prst="rect">
            <a:avLst/>
          </a:prstGeom>
          <a:noFill/>
        </p:spPr>
        <p:txBody>
          <a:bodyPr wrap="square" rtlCol="0">
            <a:spAutoFit/>
          </a:bodyPr>
          <a:lstStyle/>
          <a:p>
            <a:r>
              <a:rPr lang="en-US" dirty="0"/>
              <a:t>KW</a:t>
            </a:r>
          </a:p>
        </p:txBody>
      </p:sp>
      <p:sp>
        <p:nvSpPr>
          <p:cNvPr id="10" name="TextBox 9">
            <a:extLst>
              <a:ext uri="{FF2B5EF4-FFF2-40B4-BE49-F238E27FC236}">
                <a16:creationId xmlns:a16="http://schemas.microsoft.com/office/drawing/2014/main" id="{E06F0E4C-D4C7-4DBA-B657-75B5FF1132B0}"/>
              </a:ext>
            </a:extLst>
          </p:cNvPr>
          <p:cNvSpPr txBox="1"/>
          <p:nvPr/>
        </p:nvSpPr>
        <p:spPr>
          <a:xfrm>
            <a:off x="7619020" y="2339588"/>
            <a:ext cx="360040" cy="369332"/>
          </a:xfrm>
          <a:prstGeom prst="rect">
            <a:avLst/>
          </a:prstGeom>
          <a:noFill/>
        </p:spPr>
        <p:txBody>
          <a:bodyPr wrap="square" rtlCol="0">
            <a:spAutoFit/>
          </a:bodyPr>
          <a:lstStyle/>
          <a:p>
            <a:r>
              <a:rPr lang="en-US" dirty="0"/>
              <a:t>%</a:t>
            </a:r>
          </a:p>
        </p:txBody>
      </p:sp>
      <p:sp>
        <p:nvSpPr>
          <p:cNvPr id="2" name="TextBox 1">
            <a:extLst>
              <a:ext uri="{FF2B5EF4-FFF2-40B4-BE49-F238E27FC236}">
                <a16:creationId xmlns:a16="http://schemas.microsoft.com/office/drawing/2014/main" id="{5CF9BD7D-6FA4-4C96-B11E-5E1561AB5A50}"/>
              </a:ext>
            </a:extLst>
          </p:cNvPr>
          <p:cNvSpPr txBox="1"/>
          <p:nvPr/>
        </p:nvSpPr>
        <p:spPr>
          <a:xfrm>
            <a:off x="335398" y="1783325"/>
            <a:ext cx="7766698" cy="338554"/>
          </a:xfrm>
          <a:prstGeom prst="rect">
            <a:avLst/>
          </a:prstGeom>
          <a:noFill/>
        </p:spPr>
        <p:txBody>
          <a:bodyPr wrap="square" rtlCol="0">
            <a:spAutoFit/>
          </a:bodyPr>
          <a:lstStyle/>
          <a:p>
            <a:r>
              <a:rPr lang="en-US" sz="1600" dirty="0">
                <a:solidFill>
                  <a:srgbClr val="0070C0"/>
                </a:solidFill>
              </a:rPr>
              <a:t>SV</a:t>
            </a:r>
            <a:r>
              <a:rPr lang="en-US" sz="1600" dirty="0"/>
              <a:t>=SET VALUE, </a:t>
            </a:r>
            <a:r>
              <a:rPr lang="en-US" sz="1600" dirty="0">
                <a:solidFill>
                  <a:srgbClr val="FF0000"/>
                </a:solidFill>
              </a:rPr>
              <a:t> G-PV</a:t>
            </a:r>
            <a:r>
              <a:rPr lang="en-US" sz="1600" dirty="0"/>
              <a:t>=PRESENT VALUE,</a:t>
            </a:r>
            <a:r>
              <a:rPr lang="en-US" sz="1600" dirty="0">
                <a:solidFill>
                  <a:srgbClr val="00B050"/>
                </a:solidFill>
              </a:rPr>
              <a:t> SOC</a:t>
            </a:r>
            <a:r>
              <a:rPr lang="en-US" sz="1600" dirty="0"/>
              <a:t>=State of Charge</a:t>
            </a:r>
          </a:p>
        </p:txBody>
      </p:sp>
      <p:sp>
        <p:nvSpPr>
          <p:cNvPr id="5" name="Slide Number Placeholder 4">
            <a:extLst>
              <a:ext uri="{FF2B5EF4-FFF2-40B4-BE49-F238E27FC236}">
                <a16:creationId xmlns:a16="http://schemas.microsoft.com/office/drawing/2014/main" id="{C65EB87A-3F45-48EB-9A28-9D92515CF25E}"/>
              </a:ext>
            </a:extLst>
          </p:cNvPr>
          <p:cNvSpPr>
            <a:spLocks noGrp="1"/>
          </p:cNvSpPr>
          <p:nvPr>
            <p:ph type="sldNum" sz="quarter" idx="12"/>
          </p:nvPr>
        </p:nvSpPr>
        <p:spPr/>
        <p:txBody>
          <a:bodyPr/>
          <a:lstStyle/>
          <a:p>
            <a:fld id="{8AC12862-A214-441F-ACCE-B4B56BF7D363}" type="slidenum">
              <a:rPr lang="ja-JP" altLang="en-US" smtClean="0"/>
              <a:pPr/>
              <a:t>30</a:t>
            </a:fld>
            <a:endParaRPr lang="ja-JP" altLang="en-US" dirty="0"/>
          </a:p>
        </p:txBody>
      </p:sp>
    </p:spTree>
    <p:extLst>
      <p:ext uri="{BB962C8B-B14F-4D97-AF65-F5344CB8AC3E}">
        <p14:creationId xmlns:p14="http://schemas.microsoft.com/office/powerpoint/2010/main" val="2209055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323528" y="268723"/>
            <a:ext cx="4752524" cy="5310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algn="l"/>
            <a:r>
              <a:rPr lang="en-US" altLang="ja-JP" sz="3200" b="1" dirty="0">
                <a:latin typeface="+mn-lt"/>
              </a:rPr>
              <a:t>KOBELCO KAB</a:t>
            </a:r>
            <a:endParaRPr lang="en-US" altLang="ja-JP" sz="3200" b="1" dirty="0"/>
          </a:p>
        </p:txBody>
      </p:sp>
      <p:pic>
        <p:nvPicPr>
          <p:cNvPr id="35" name="Picture 34">
            <a:extLst>
              <a:ext uri="{FF2B5EF4-FFF2-40B4-BE49-F238E27FC236}">
                <a16:creationId xmlns:a16="http://schemas.microsoft.com/office/drawing/2014/main" id="{F4A6E3F9-ADBD-486B-B582-68BDF056A886}"/>
              </a:ext>
            </a:extLst>
          </p:cNvPr>
          <p:cNvPicPr>
            <a:picLocks noChangeAspect="1"/>
          </p:cNvPicPr>
          <p:nvPr/>
        </p:nvPicPr>
        <p:blipFill>
          <a:blip r:embed="rId3"/>
          <a:stretch>
            <a:fillRect/>
          </a:stretch>
        </p:blipFill>
        <p:spPr>
          <a:xfrm>
            <a:off x="7132382" y="155481"/>
            <a:ext cx="1896020" cy="402371"/>
          </a:xfrm>
          <a:prstGeom prst="rect">
            <a:avLst/>
          </a:prstGeom>
        </p:spPr>
      </p:pic>
      <p:sp>
        <p:nvSpPr>
          <p:cNvPr id="2" name="TextBox 1">
            <a:extLst>
              <a:ext uri="{FF2B5EF4-FFF2-40B4-BE49-F238E27FC236}">
                <a16:creationId xmlns:a16="http://schemas.microsoft.com/office/drawing/2014/main" id="{C8907DC6-BA9D-4171-848E-B6A3A46DD3BE}"/>
              </a:ext>
            </a:extLst>
          </p:cNvPr>
          <p:cNvSpPr txBox="1"/>
          <p:nvPr/>
        </p:nvSpPr>
        <p:spPr>
          <a:xfrm>
            <a:off x="1799692" y="2749305"/>
            <a:ext cx="5544616" cy="923330"/>
          </a:xfrm>
          <a:prstGeom prst="rect">
            <a:avLst/>
          </a:prstGeom>
          <a:noFill/>
        </p:spPr>
        <p:txBody>
          <a:bodyPr wrap="square" rtlCol="0">
            <a:spAutoFit/>
          </a:bodyPr>
          <a:lstStyle/>
          <a:p>
            <a:pPr algn="ctr"/>
            <a:r>
              <a:rPr lang="en-US" sz="5400" b="1" dirty="0">
                <a:solidFill>
                  <a:srgbClr val="0070C0"/>
                </a:solidFill>
              </a:rPr>
              <a:t>THANK YOU!</a:t>
            </a:r>
          </a:p>
        </p:txBody>
      </p:sp>
      <p:sp>
        <p:nvSpPr>
          <p:cNvPr id="3" name="Rectangle 2">
            <a:extLst>
              <a:ext uri="{FF2B5EF4-FFF2-40B4-BE49-F238E27FC236}">
                <a16:creationId xmlns:a16="http://schemas.microsoft.com/office/drawing/2014/main" id="{9B81D6B0-DA83-417E-B3D5-CB4396D6021B}"/>
              </a:ext>
            </a:extLst>
          </p:cNvPr>
          <p:cNvSpPr/>
          <p:nvPr/>
        </p:nvSpPr>
        <p:spPr>
          <a:xfrm>
            <a:off x="590526" y="5185383"/>
            <a:ext cx="7962947" cy="1323439"/>
          </a:xfrm>
          <a:prstGeom prst="rect">
            <a:avLst/>
          </a:prstGeom>
        </p:spPr>
        <p:txBody>
          <a:bodyPr wrap="square">
            <a:spAutoFit/>
          </a:bodyPr>
          <a:lstStyle/>
          <a:p>
            <a:pPr algn="ctr">
              <a:spcAft>
                <a:spcPts val="0"/>
              </a:spcAft>
            </a:pPr>
            <a:r>
              <a:rPr lang="en-US" sz="1600" dirty="0">
                <a:solidFill>
                  <a:schemeClr val="tx1">
                    <a:lumMod val="50000"/>
                    <a:lumOff val="50000"/>
                  </a:schemeClr>
                </a:solidFill>
                <a:latin typeface="Calibri" panose="020F0502020204030204" pitchFamily="34" charset="0"/>
                <a:ea typeface="MS PGothic" panose="020B0600070205080204" pitchFamily="34" charset="-128"/>
              </a:rPr>
              <a:t>SV PATHFINDERS as contractor for</a:t>
            </a:r>
            <a:r>
              <a:rPr lang="en-US" sz="1600" b="1" dirty="0">
                <a:solidFill>
                  <a:schemeClr val="tx1">
                    <a:lumMod val="50000"/>
                    <a:lumOff val="50000"/>
                  </a:schemeClr>
                </a:solidFill>
                <a:latin typeface="Calibri" panose="020F0502020204030204" pitchFamily="34" charset="0"/>
                <a:ea typeface="MS PGothic" panose="020B0600070205080204" pitchFamily="34" charset="-128"/>
              </a:rPr>
              <a:t> </a:t>
            </a:r>
            <a:r>
              <a:rPr lang="en-US" sz="1600" b="1" dirty="0">
                <a:solidFill>
                  <a:srgbClr val="0070C0"/>
                </a:solidFill>
                <a:latin typeface="Calibri" panose="020F0502020204030204" pitchFamily="34" charset="0"/>
                <a:ea typeface="MS PGothic" panose="020B0600070205080204" pitchFamily="34" charset="-128"/>
              </a:rPr>
              <a:t>KOBELCO </a:t>
            </a:r>
            <a:r>
              <a:rPr lang="en-US" sz="1600" dirty="0">
                <a:latin typeface="Calibri" panose="020F0502020204030204" pitchFamily="34" charset="0"/>
                <a:ea typeface="MS PGothic" panose="020B0600070205080204" pitchFamily="34" charset="-128"/>
              </a:rPr>
              <a:t> </a:t>
            </a:r>
          </a:p>
          <a:p>
            <a:pPr algn="ctr">
              <a:spcAft>
                <a:spcPts val="0"/>
              </a:spcAft>
            </a:pPr>
            <a:r>
              <a:rPr lang="en-US" sz="1600" dirty="0">
                <a:solidFill>
                  <a:schemeClr val="tx1">
                    <a:lumMod val="50000"/>
                    <a:lumOff val="50000"/>
                  </a:schemeClr>
                </a:solidFill>
                <a:latin typeface="Calibri" panose="020F0502020204030204" pitchFamily="34" charset="0"/>
                <a:ea typeface="MS PGothic" panose="020B0600070205080204" pitchFamily="34" charset="-128"/>
              </a:rPr>
              <a:t>19925 Stevens Creek Blvd #100 CUPERTINO, CA, 95014</a:t>
            </a:r>
          </a:p>
          <a:p>
            <a:pPr algn="ctr">
              <a:spcAft>
                <a:spcPts val="0"/>
              </a:spcAft>
            </a:pPr>
            <a:r>
              <a:rPr lang="en-US" sz="1600" dirty="0">
                <a:solidFill>
                  <a:schemeClr val="tx1">
                    <a:lumMod val="50000"/>
                    <a:lumOff val="50000"/>
                  </a:schemeClr>
                </a:solidFill>
                <a:latin typeface="Calibri" panose="020F0502020204030204" pitchFamily="34" charset="0"/>
                <a:ea typeface="MS PGothic" panose="020B0600070205080204" pitchFamily="34" charset="-128"/>
              </a:rPr>
              <a:t>Contact : Yoshimasa(Yoshi) Masuda   CELL:  408-836-9236</a:t>
            </a:r>
          </a:p>
          <a:p>
            <a:pPr algn="ctr">
              <a:spcAft>
                <a:spcPts val="0"/>
              </a:spcAft>
            </a:pPr>
            <a:r>
              <a:rPr lang="en-US" sz="1600" u="sng" dirty="0">
                <a:solidFill>
                  <a:srgbClr val="0563C1"/>
                </a:solidFill>
                <a:latin typeface="Calibri" panose="020F0502020204030204" pitchFamily="34" charset="0"/>
                <a:ea typeface="MS PGothic" panose="020B0600070205080204" pitchFamily="34" charset="-128"/>
                <a:hlinkClick r:id="rId4"/>
              </a:rPr>
              <a:t>masuday@sv-pathfinders.com</a:t>
            </a:r>
            <a:r>
              <a:rPr lang="en-US" sz="1600" u="sng" dirty="0">
                <a:solidFill>
                  <a:srgbClr val="0563C1"/>
                </a:solidFill>
                <a:latin typeface="Calibri" panose="020F0502020204030204" pitchFamily="34" charset="0"/>
                <a:ea typeface="MS PGothic" panose="020B0600070205080204" pitchFamily="34" charset="-128"/>
              </a:rPr>
              <a:t>   </a:t>
            </a:r>
          </a:p>
          <a:p>
            <a:pPr algn="ctr">
              <a:spcAft>
                <a:spcPts val="0"/>
              </a:spcAft>
            </a:pPr>
            <a:r>
              <a:rPr lang="en-US" sz="1600" u="sng" dirty="0">
                <a:solidFill>
                  <a:srgbClr val="0563C1"/>
                </a:solidFill>
                <a:latin typeface="Calibri" panose="020F0502020204030204" pitchFamily="34" charset="0"/>
                <a:ea typeface="MS PGothic" panose="020B0600070205080204" pitchFamily="34" charset="-128"/>
                <a:hlinkClick r:id="rId5"/>
              </a:rPr>
              <a:t>www.kobelcocompressors.com</a:t>
            </a:r>
            <a:r>
              <a:rPr lang="en-US" sz="1600" dirty="0">
                <a:latin typeface="Calibri" panose="020F0502020204030204" pitchFamily="34" charset="0"/>
                <a:ea typeface="MS PGothic" panose="020B0600070205080204" pitchFamily="34" charset="-128"/>
              </a:rPr>
              <a:t> </a:t>
            </a:r>
          </a:p>
        </p:txBody>
      </p:sp>
      <p:sp>
        <p:nvSpPr>
          <p:cNvPr id="5" name="TextBox 4">
            <a:extLst>
              <a:ext uri="{FF2B5EF4-FFF2-40B4-BE49-F238E27FC236}">
                <a16:creationId xmlns:a16="http://schemas.microsoft.com/office/drawing/2014/main" id="{FDB40954-7EBB-436E-AD52-ADB15D01B4A7}"/>
              </a:ext>
            </a:extLst>
          </p:cNvPr>
          <p:cNvSpPr txBox="1"/>
          <p:nvPr/>
        </p:nvSpPr>
        <p:spPr>
          <a:xfrm>
            <a:off x="2699790" y="365242"/>
            <a:ext cx="504056" cy="261610"/>
          </a:xfrm>
          <a:prstGeom prst="rect">
            <a:avLst/>
          </a:prstGeom>
          <a:noFill/>
        </p:spPr>
        <p:txBody>
          <a:bodyPr wrap="square" rtlCol="0">
            <a:spAutoFit/>
          </a:bodyPr>
          <a:lstStyle/>
          <a:p>
            <a:r>
              <a:rPr lang="en-US" sz="1100" dirty="0"/>
              <a:t>TM</a:t>
            </a:r>
          </a:p>
        </p:txBody>
      </p:sp>
      <p:sp>
        <p:nvSpPr>
          <p:cNvPr id="7" name="Slide Number Placeholder 6">
            <a:extLst>
              <a:ext uri="{FF2B5EF4-FFF2-40B4-BE49-F238E27FC236}">
                <a16:creationId xmlns:a16="http://schemas.microsoft.com/office/drawing/2014/main" id="{23EE1BA1-3CA1-4466-8F67-B01FF5D67DFB}"/>
              </a:ext>
            </a:extLst>
          </p:cNvPr>
          <p:cNvSpPr>
            <a:spLocks noGrp="1"/>
          </p:cNvSpPr>
          <p:nvPr>
            <p:ph type="sldNum" sz="quarter" idx="12"/>
          </p:nvPr>
        </p:nvSpPr>
        <p:spPr>
          <a:xfrm>
            <a:off x="6732240" y="6295966"/>
            <a:ext cx="2057400" cy="365125"/>
          </a:xfrm>
        </p:spPr>
        <p:txBody>
          <a:bodyPr/>
          <a:lstStyle/>
          <a:p>
            <a:fld id="{8AC12862-A214-441F-ACCE-B4B56BF7D363}" type="slidenum">
              <a:rPr lang="ja-JP" altLang="en-US" smtClean="0"/>
              <a:pPr/>
              <a:t>31</a:t>
            </a:fld>
            <a:endParaRPr lang="ja-JP" altLang="en-US" dirty="0"/>
          </a:p>
        </p:txBody>
      </p:sp>
    </p:spTree>
    <p:extLst>
      <p:ext uri="{BB962C8B-B14F-4D97-AF65-F5344CB8AC3E}">
        <p14:creationId xmlns:p14="http://schemas.microsoft.com/office/powerpoint/2010/main" val="26671818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1DFB738-946B-4051-A456-4E041A262D31}"/>
              </a:ext>
            </a:extLst>
          </p:cNvPr>
          <p:cNvSpPr>
            <a:spLocks noGrp="1"/>
          </p:cNvSpPr>
          <p:nvPr>
            <p:ph type="sldNum" sz="quarter" idx="12"/>
          </p:nvPr>
        </p:nvSpPr>
        <p:spPr/>
        <p:txBody>
          <a:bodyPr/>
          <a:lstStyle/>
          <a:p>
            <a:fld id="{8AC12862-A214-441F-ACCE-B4B56BF7D363}" type="slidenum">
              <a:rPr kumimoji="1" lang="ja-JP" altLang="en-US" smtClean="0"/>
              <a:t>4</a:t>
            </a:fld>
            <a:endParaRPr kumimoji="1" lang="ja-JP" altLang="en-US" dirty="0"/>
          </a:p>
        </p:txBody>
      </p:sp>
      <p:pic>
        <p:nvPicPr>
          <p:cNvPr id="6" name="Picture 5">
            <a:extLst>
              <a:ext uri="{FF2B5EF4-FFF2-40B4-BE49-F238E27FC236}">
                <a16:creationId xmlns:a16="http://schemas.microsoft.com/office/drawing/2014/main" id="{3AD13DAD-B69D-4949-B2C2-52C5FE19E3C1}"/>
              </a:ext>
            </a:extLst>
          </p:cNvPr>
          <p:cNvPicPr>
            <a:picLocks noChangeAspect="1"/>
          </p:cNvPicPr>
          <p:nvPr/>
        </p:nvPicPr>
        <p:blipFill>
          <a:blip r:embed="rId2"/>
          <a:stretch>
            <a:fillRect/>
          </a:stretch>
        </p:blipFill>
        <p:spPr>
          <a:xfrm>
            <a:off x="7132382" y="155481"/>
            <a:ext cx="1896020" cy="402371"/>
          </a:xfrm>
          <a:prstGeom prst="rect">
            <a:avLst/>
          </a:prstGeom>
        </p:spPr>
      </p:pic>
      <p:sp>
        <p:nvSpPr>
          <p:cNvPr id="2" name="TextBox 1">
            <a:extLst>
              <a:ext uri="{FF2B5EF4-FFF2-40B4-BE49-F238E27FC236}">
                <a16:creationId xmlns:a16="http://schemas.microsoft.com/office/drawing/2014/main" id="{3B247F40-A64D-4A36-8658-984759012CA4}"/>
              </a:ext>
            </a:extLst>
          </p:cNvPr>
          <p:cNvSpPr txBox="1"/>
          <p:nvPr/>
        </p:nvSpPr>
        <p:spPr>
          <a:xfrm>
            <a:off x="399463" y="209074"/>
            <a:ext cx="3568494" cy="584775"/>
          </a:xfrm>
          <a:prstGeom prst="rect">
            <a:avLst/>
          </a:prstGeom>
          <a:noFill/>
        </p:spPr>
        <p:txBody>
          <a:bodyPr wrap="square" rtlCol="0">
            <a:spAutoFit/>
          </a:bodyPr>
          <a:lstStyle/>
          <a:p>
            <a:r>
              <a:rPr lang="en-US" sz="3200" b="1" dirty="0"/>
              <a:t>KOBELCO’S VISION</a:t>
            </a:r>
          </a:p>
        </p:txBody>
      </p:sp>
      <p:sp>
        <p:nvSpPr>
          <p:cNvPr id="3" name="TextBox 2">
            <a:extLst>
              <a:ext uri="{FF2B5EF4-FFF2-40B4-BE49-F238E27FC236}">
                <a16:creationId xmlns:a16="http://schemas.microsoft.com/office/drawing/2014/main" id="{7B9762D8-D2E5-4765-8A55-53F8E2CFA15D}"/>
              </a:ext>
            </a:extLst>
          </p:cNvPr>
          <p:cNvSpPr txBox="1"/>
          <p:nvPr/>
        </p:nvSpPr>
        <p:spPr>
          <a:xfrm>
            <a:off x="399463" y="791037"/>
            <a:ext cx="8289116" cy="1754326"/>
          </a:xfrm>
          <a:prstGeom prst="rect">
            <a:avLst/>
          </a:prstGeom>
          <a:noFill/>
        </p:spPr>
        <p:txBody>
          <a:bodyPr wrap="square" rtlCol="0">
            <a:spAutoFit/>
          </a:bodyPr>
          <a:lstStyle/>
          <a:p>
            <a:r>
              <a:rPr lang="en-US" sz="2400" b="1" dirty="0">
                <a:solidFill>
                  <a:srgbClr val="0070C0"/>
                </a:solidFill>
              </a:rPr>
              <a:t>To introduce KOBELCO DRY SCREW COMPRESSOR, a SUPERIOR TECHNOLOGY since 1955</a:t>
            </a:r>
          </a:p>
          <a:p>
            <a:pPr marL="342900" indent="-342900" algn="just">
              <a:buFont typeface="Wingdings" panose="05000000000000000000" pitchFamily="2" charset="2"/>
              <a:buChar char="§"/>
            </a:pPr>
            <a:r>
              <a:rPr lang="en-US" sz="2000" dirty="0">
                <a:solidFill>
                  <a:schemeClr val="tx1">
                    <a:lumMod val="50000"/>
                    <a:lumOff val="50000"/>
                  </a:schemeClr>
                </a:solidFill>
              </a:rPr>
              <a:t>Oil Free Dry Screw is the best fit for an A-CAES system. KOBELCO’s outstanding  technology can achieve Emission Free, Economical, Efficient  A-CAES systems in North America. </a:t>
            </a:r>
            <a:endParaRPr lang="en-US" dirty="0">
              <a:solidFill>
                <a:schemeClr val="tx1">
                  <a:lumMod val="50000"/>
                  <a:lumOff val="50000"/>
                </a:schemeClr>
              </a:solidFill>
            </a:endParaRPr>
          </a:p>
        </p:txBody>
      </p:sp>
      <p:sp>
        <p:nvSpPr>
          <p:cNvPr id="9" name="TextBox 8">
            <a:extLst>
              <a:ext uri="{FF2B5EF4-FFF2-40B4-BE49-F238E27FC236}">
                <a16:creationId xmlns:a16="http://schemas.microsoft.com/office/drawing/2014/main" id="{F5C5C396-EFA0-4675-98F7-41E2A2E78145}"/>
              </a:ext>
            </a:extLst>
          </p:cNvPr>
          <p:cNvSpPr txBox="1"/>
          <p:nvPr/>
        </p:nvSpPr>
        <p:spPr>
          <a:xfrm>
            <a:off x="392197" y="2519792"/>
            <a:ext cx="8303648" cy="2062103"/>
          </a:xfrm>
          <a:prstGeom prst="rect">
            <a:avLst/>
          </a:prstGeom>
          <a:noFill/>
        </p:spPr>
        <p:txBody>
          <a:bodyPr wrap="square" rtlCol="0">
            <a:spAutoFit/>
          </a:bodyPr>
          <a:lstStyle/>
          <a:p>
            <a:r>
              <a:rPr lang="en-US" sz="2400" b="1" dirty="0">
                <a:solidFill>
                  <a:srgbClr val="0070C0"/>
                </a:solidFill>
              </a:rPr>
              <a:t>To make KAB SYSTEM (NEW A-CAES) popular in ENERGY STORAGE projects in North America</a:t>
            </a:r>
          </a:p>
          <a:p>
            <a:pPr marL="342900" indent="-342900" algn="just">
              <a:buFont typeface="Wingdings" panose="05000000000000000000" pitchFamily="2" charset="2"/>
              <a:buChar char="§"/>
            </a:pPr>
            <a:r>
              <a:rPr lang="en-US" sz="2000" dirty="0">
                <a:solidFill>
                  <a:schemeClr val="tx1">
                    <a:lumMod val="50000"/>
                    <a:lumOff val="50000"/>
                  </a:schemeClr>
                </a:solidFill>
              </a:rPr>
              <a:t>CAES is one of the most economical systems in Energy Storage industry as shown in DOE report in 2020. Although existing GT-CAES systems (Alabama) emit a lot of carbon, KAB system uses only Air and Water and no fossil Fuels.</a:t>
            </a:r>
            <a:endParaRPr lang="en-US" dirty="0">
              <a:solidFill>
                <a:schemeClr val="tx1">
                  <a:lumMod val="50000"/>
                  <a:lumOff val="50000"/>
                </a:schemeClr>
              </a:solidFill>
            </a:endParaRPr>
          </a:p>
        </p:txBody>
      </p:sp>
      <p:sp>
        <p:nvSpPr>
          <p:cNvPr id="10" name="TextBox 9">
            <a:extLst>
              <a:ext uri="{FF2B5EF4-FFF2-40B4-BE49-F238E27FC236}">
                <a16:creationId xmlns:a16="http://schemas.microsoft.com/office/drawing/2014/main" id="{0334F2FC-53A5-48A0-BB83-4F8FB8A22EF1}"/>
              </a:ext>
            </a:extLst>
          </p:cNvPr>
          <p:cNvSpPr txBox="1"/>
          <p:nvPr/>
        </p:nvSpPr>
        <p:spPr>
          <a:xfrm>
            <a:off x="375485" y="4419706"/>
            <a:ext cx="8393030" cy="2062103"/>
          </a:xfrm>
          <a:prstGeom prst="rect">
            <a:avLst/>
          </a:prstGeom>
          <a:noFill/>
        </p:spPr>
        <p:txBody>
          <a:bodyPr wrap="square" rtlCol="0">
            <a:spAutoFit/>
          </a:bodyPr>
          <a:lstStyle/>
          <a:p>
            <a:r>
              <a:rPr lang="en-US" sz="2400" b="1" dirty="0">
                <a:solidFill>
                  <a:srgbClr val="0070C0"/>
                </a:solidFill>
              </a:rPr>
              <a:t>To improve IMBALANCED ENERGY SUPPLY and DEMANDS for INDUSTRY and SOCIETY</a:t>
            </a:r>
          </a:p>
          <a:p>
            <a:pPr marL="342900" indent="-342900" algn="just">
              <a:buFont typeface="Wingdings" panose="05000000000000000000" pitchFamily="2" charset="2"/>
              <a:buChar char="§"/>
            </a:pPr>
            <a:r>
              <a:rPr lang="en-US" sz="2000" dirty="0">
                <a:solidFill>
                  <a:schemeClr val="tx1">
                    <a:lumMod val="50000"/>
                    <a:lumOff val="50000"/>
                  </a:schemeClr>
                </a:solidFill>
              </a:rPr>
              <a:t>Renewable Energy resources suffer losses by imbalanced supply of Energy compared to customer demand.  KAB can efficiently store surplus Energy from Renewables and discharge it in most effective way to achieve profitable operation.</a:t>
            </a:r>
            <a:endParaRPr lang="en-US" dirty="0">
              <a:solidFill>
                <a:schemeClr val="tx1">
                  <a:lumMod val="50000"/>
                  <a:lumOff val="50000"/>
                </a:schemeClr>
              </a:solidFill>
            </a:endParaRPr>
          </a:p>
        </p:txBody>
      </p:sp>
    </p:spTree>
    <p:extLst>
      <p:ext uri="{BB962C8B-B14F-4D97-AF65-F5344CB8AC3E}">
        <p14:creationId xmlns:p14="http://schemas.microsoft.com/office/powerpoint/2010/main" val="14616780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5</a:t>
            </a:fld>
            <a:endParaRPr kumimoji="1" lang="ja-JP" altLang="en-US"/>
          </a:p>
        </p:txBody>
      </p:sp>
      <p:sp>
        <p:nvSpPr>
          <p:cNvPr id="5" name="TextBox 4">
            <a:extLst>
              <a:ext uri="{FF2B5EF4-FFF2-40B4-BE49-F238E27FC236}">
                <a16:creationId xmlns:a16="http://schemas.microsoft.com/office/drawing/2014/main" id="{FA98417E-4920-467B-AB2E-CC27D0CDCA43}"/>
              </a:ext>
            </a:extLst>
          </p:cNvPr>
          <p:cNvSpPr txBox="1"/>
          <p:nvPr/>
        </p:nvSpPr>
        <p:spPr>
          <a:xfrm>
            <a:off x="731650" y="1340768"/>
            <a:ext cx="4896544" cy="2246769"/>
          </a:xfrm>
          <a:prstGeom prst="rect">
            <a:avLst/>
          </a:prstGeom>
          <a:noFill/>
        </p:spPr>
        <p:txBody>
          <a:bodyPr wrap="square" rtlCol="0">
            <a:spAutoFit/>
          </a:bodyPr>
          <a:lstStyle/>
          <a:p>
            <a:pPr marL="342900" indent="-342900">
              <a:buFont typeface="Arial" panose="020B0604020202020204" pitchFamily="34" charset="0"/>
              <a:buChar char="•"/>
            </a:pPr>
            <a:r>
              <a:rPr lang="en-US" sz="2000" b="1" dirty="0">
                <a:solidFill>
                  <a:schemeClr val="bg2">
                    <a:lumMod val="75000"/>
                  </a:schemeClr>
                </a:solidFill>
              </a:rPr>
              <a:t>About KOBELCO / VISION  </a:t>
            </a:r>
          </a:p>
          <a:p>
            <a:pPr marL="342900" indent="-342900">
              <a:buFont typeface="Arial" panose="020B0604020202020204" pitchFamily="34" charset="0"/>
              <a:buChar char="•"/>
            </a:pPr>
            <a:r>
              <a:rPr lang="en-US" sz="2000" b="1" u="sng" dirty="0">
                <a:solidFill>
                  <a:srgbClr val="E86720"/>
                </a:solidFill>
              </a:rPr>
              <a:t>About the KAB</a:t>
            </a:r>
            <a:r>
              <a:rPr lang="en-US" sz="2000" b="1" u="sng" baseline="30000" dirty="0">
                <a:solidFill>
                  <a:srgbClr val="E86720"/>
                </a:solidFill>
              </a:rPr>
              <a:t>TM</a:t>
            </a:r>
            <a:r>
              <a:rPr lang="en-US" sz="2000" b="1" u="sng" dirty="0">
                <a:solidFill>
                  <a:srgbClr val="E86720"/>
                </a:solidFill>
              </a:rPr>
              <a:t> A-CAES System</a:t>
            </a:r>
          </a:p>
          <a:p>
            <a:pPr marL="342900" indent="-342900">
              <a:buFont typeface="Arial" panose="020B0604020202020204" pitchFamily="34" charset="0"/>
              <a:buChar char="•"/>
            </a:pPr>
            <a:r>
              <a:rPr lang="en-US" sz="2000" b="1" dirty="0">
                <a:solidFill>
                  <a:schemeClr val="bg2">
                    <a:lumMod val="75000"/>
                  </a:schemeClr>
                </a:solidFill>
              </a:rPr>
              <a:t>Value Comparisons</a:t>
            </a:r>
          </a:p>
          <a:p>
            <a:pPr marL="800100" lvl="2" indent="-342900" algn="just">
              <a:buFont typeface="Wingdings" panose="05000000000000000000" pitchFamily="2" charset="2"/>
              <a:buChar char="§"/>
            </a:pPr>
            <a:r>
              <a:rPr lang="en-US" sz="2000" dirty="0">
                <a:solidFill>
                  <a:schemeClr val="bg2">
                    <a:lumMod val="75000"/>
                  </a:schemeClr>
                </a:solidFill>
              </a:rPr>
              <a:t>Versus GT-CAES</a:t>
            </a:r>
          </a:p>
          <a:p>
            <a:pPr marL="800100" lvl="2" indent="-342900" algn="just">
              <a:buFont typeface="Wingdings" panose="05000000000000000000" pitchFamily="2" charset="2"/>
              <a:buChar char="§"/>
            </a:pPr>
            <a:r>
              <a:rPr lang="en-US" sz="2000" dirty="0">
                <a:solidFill>
                  <a:schemeClr val="bg2">
                    <a:lumMod val="75000"/>
                  </a:schemeClr>
                </a:solidFill>
              </a:rPr>
              <a:t>Versus Li-Ion Batteries</a:t>
            </a:r>
          </a:p>
          <a:p>
            <a:pPr marL="342900" indent="-342900">
              <a:buFont typeface="Arial" panose="020B0604020202020204" pitchFamily="34" charset="0"/>
              <a:buChar char="•"/>
            </a:pPr>
            <a:r>
              <a:rPr lang="en-US" sz="2000" b="1" dirty="0">
                <a:solidFill>
                  <a:schemeClr val="bg2">
                    <a:lumMod val="75000"/>
                  </a:schemeClr>
                </a:solidFill>
              </a:rPr>
              <a:t>Summary</a:t>
            </a:r>
          </a:p>
          <a:p>
            <a:pPr marL="342900" indent="-342900">
              <a:buFont typeface="Arial" panose="020B0604020202020204" pitchFamily="34" charset="0"/>
              <a:buChar char="•"/>
            </a:pPr>
            <a:r>
              <a:rPr lang="en-US" sz="2000" b="1" dirty="0">
                <a:solidFill>
                  <a:schemeClr val="bg2">
                    <a:lumMod val="75000"/>
                  </a:schemeClr>
                </a:solidFill>
              </a:rPr>
              <a:t>Appendices</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731650" y="323226"/>
            <a:ext cx="5171757" cy="808904"/>
          </a:xfrm>
          <a:prstGeom prst="rect">
            <a:avLst/>
          </a:prstGeom>
        </p:spPr>
        <p:txBody>
          <a:bodyPr vert="horz" lIns="91440" tIns="45720" rIns="91440" bIns="45720" rtlCol="0" anchor="ctr">
            <a:no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600" b="1" dirty="0">
                <a:latin typeface="+mn-lt"/>
              </a:rPr>
              <a:t>Table of Contents</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Tree>
    <p:extLst>
      <p:ext uri="{BB962C8B-B14F-4D97-AF65-F5344CB8AC3E}">
        <p14:creationId xmlns:p14="http://schemas.microsoft.com/office/powerpoint/2010/main" val="16130146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82E8848-E682-4AC7-85CF-54983E7DD302}"/>
              </a:ext>
            </a:extLst>
          </p:cNvPr>
          <p:cNvSpPr>
            <a:spLocks noGrp="1"/>
          </p:cNvSpPr>
          <p:nvPr>
            <p:ph type="sldNum" sz="quarter" idx="12"/>
          </p:nvPr>
        </p:nvSpPr>
        <p:spPr/>
        <p:txBody>
          <a:bodyPr/>
          <a:lstStyle/>
          <a:p>
            <a:fld id="{8AC12862-A214-441F-ACCE-B4B56BF7D363}" type="slidenum">
              <a:rPr kumimoji="1" lang="ja-JP" altLang="en-US" smtClean="0"/>
              <a:t>6</a:t>
            </a:fld>
            <a:endParaRPr kumimoji="1" lang="ja-JP" altLang="en-US"/>
          </a:p>
        </p:txBody>
      </p:sp>
      <p:sp>
        <p:nvSpPr>
          <p:cNvPr id="5" name="TextBox 4">
            <a:extLst>
              <a:ext uri="{FF2B5EF4-FFF2-40B4-BE49-F238E27FC236}">
                <a16:creationId xmlns:a16="http://schemas.microsoft.com/office/drawing/2014/main" id="{FA98417E-4920-467B-AB2E-CC27D0CDCA43}"/>
              </a:ext>
            </a:extLst>
          </p:cNvPr>
          <p:cNvSpPr txBox="1"/>
          <p:nvPr/>
        </p:nvSpPr>
        <p:spPr>
          <a:xfrm>
            <a:off x="539552" y="950388"/>
            <a:ext cx="7992888" cy="4585871"/>
          </a:xfrm>
          <a:prstGeom prst="rect">
            <a:avLst/>
          </a:prstGeom>
          <a:noFill/>
        </p:spPr>
        <p:txBody>
          <a:bodyPr wrap="square" rtlCol="0">
            <a:spAutoFit/>
          </a:bodyPr>
          <a:lstStyle/>
          <a:p>
            <a:pPr marL="457200" indent="-457200">
              <a:buAutoNum type="arabicPeriod"/>
            </a:pPr>
            <a:r>
              <a:rPr lang="en-US" sz="2400" b="1" dirty="0">
                <a:solidFill>
                  <a:srgbClr val="00B050"/>
                </a:solidFill>
              </a:rPr>
              <a:t>Emission Free (No CO</a:t>
            </a:r>
            <a:r>
              <a:rPr lang="en-US" sz="2400" b="1" baseline="-25000" dirty="0">
                <a:solidFill>
                  <a:srgbClr val="00B050"/>
                </a:solidFill>
              </a:rPr>
              <a:t>2</a:t>
            </a:r>
            <a:r>
              <a:rPr lang="en-US" sz="2400" b="1" dirty="0">
                <a:solidFill>
                  <a:srgbClr val="00B050"/>
                </a:solidFill>
              </a:rPr>
              <a:t>)</a:t>
            </a:r>
          </a:p>
          <a:p>
            <a:pPr marL="342900" indent="-342900" algn="just">
              <a:buFont typeface="Wingdings" panose="05000000000000000000" pitchFamily="2" charset="2"/>
              <a:buChar char="§"/>
            </a:pPr>
            <a:r>
              <a:rPr lang="en-US" sz="2000" dirty="0">
                <a:solidFill>
                  <a:schemeClr val="tx1">
                    <a:lumMod val="50000"/>
                    <a:lumOff val="50000"/>
                  </a:schemeClr>
                </a:solidFill>
              </a:rPr>
              <a:t>Designed to use the power from renewable energy resources.</a:t>
            </a:r>
          </a:p>
          <a:p>
            <a:pPr marL="342900" indent="-342900" algn="just">
              <a:buFont typeface="Wingdings" panose="05000000000000000000" pitchFamily="2" charset="2"/>
              <a:buChar char="§"/>
            </a:pPr>
            <a:r>
              <a:rPr lang="en-US" sz="2000" dirty="0">
                <a:solidFill>
                  <a:schemeClr val="tx1">
                    <a:lumMod val="50000"/>
                    <a:lumOff val="50000"/>
                  </a:schemeClr>
                </a:solidFill>
              </a:rPr>
              <a:t>Zero Emissions during operation.  Adiabatic CAES without gas turbine, which uses only Air and Water.       </a:t>
            </a:r>
          </a:p>
          <a:p>
            <a:r>
              <a:rPr lang="en-US" sz="2400" b="1" dirty="0">
                <a:solidFill>
                  <a:srgbClr val="00B050"/>
                </a:solidFill>
              </a:rPr>
              <a:t>2.   Economical</a:t>
            </a:r>
          </a:p>
          <a:p>
            <a:pPr marL="342900" indent="-342900" algn="just">
              <a:buFont typeface="Wingdings" panose="05000000000000000000" pitchFamily="2" charset="2"/>
              <a:buChar char="§"/>
            </a:pPr>
            <a:r>
              <a:rPr lang="en-US" sz="2000" dirty="0">
                <a:solidFill>
                  <a:schemeClr val="tx1">
                    <a:lumMod val="50000"/>
                    <a:lumOff val="50000"/>
                  </a:schemeClr>
                </a:solidFill>
              </a:rPr>
              <a:t>By using Salt Cavern as air storage, outstanding cost reduction will be achieved for long duration (over 4 hours), which is supported by DOE report in 2020. </a:t>
            </a:r>
          </a:p>
          <a:p>
            <a:pPr marL="457200" indent="-457200">
              <a:buFont typeface="Wingdings" panose="05000000000000000000" pitchFamily="2" charset="2"/>
              <a:buChar char="§"/>
            </a:pPr>
            <a:r>
              <a:rPr lang="en-US" sz="2000" dirty="0">
                <a:solidFill>
                  <a:schemeClr val="tx1">
                    <a:lumMod val="50000"/>
                    <a:lumOff val="50000"/>
                  </a:schemeClr>
                </a:solidFill>
              </a:rPr>
              <a:t>One KAB system could be used both for Compressor and Expander. </a:t>
            </a:r>
          </a:p>
          <a:p>
            <a:r>
              <a:rPr lang="en-US" sz="2400" b="1" dirty="0">
                <a:solidFill>
                  <a:srgbClr val="00B050"/>
                </a:solidFill>
              </a:rPr>
              <a:t>3.  Efficient </a:t>
            </a:r>
          </a:p>
          <a:p>
            <a:pPr marL="342900" indent="-342900" algn="just">
              <a:buFont typeface="Wingdings" panose="05000000000000000000" pitchFamily="2" charset="2"/>
              <a:buChar char="§"/>
            </a:pPr>
            <a:r>
              <a:rPr lang="en-US" sz="2000" dirty="0">
                <a:solidFill>
                  <a:schemeClr val="tx1">
                    <a:lumMod val="50000"/>
                    <a:lumOff val="50000"/>
                  </a:schemeClr>
                </a:solidFill>
              </a:rPr>
              <a:t>Minimize the loss of power during charging/discharging by using Dry Screw Compressor. </a:t>
            </a:r>
          </a:p>
          <a:p>
            <a:pPr marL="342900" indent="-342900" algn="just">
              <a:buFont typeface="Wingdings" panose="05000000000000000000" pitchFamily="2" charset="2"/>
              <a:buChar char="§"/>
            </a:pPr>
            <a:r>
              <a:rPr lang="en-US" sz="2000" dirty="0">
                <a:solidFill>
                  <a:schemeClr val="tx1">
                    <a:lumMod val="50000"/>
                    <a:lumOff val="50000"/>
                  </a:schemeClr>
                </a:solidFill>
              </a:rPr>
              <a:t>Store excess intermittent energy from renewable resources and sell dispatchable stored energy when market prices are higher. </a:t>
            </a:r>
          </a:p>
        </p:txBody>
      </p:sp>
      <p:sp>
        <p:nvSpPr>
          <p:cNvPr id="6" name="Title 3">
            <a:extLst>
              <a:ext uri="{FF2B5EF4-FFF2-40B4-BE49-F238E27FC236}">
                <a16:creationId xmlns:a16="http://schemas.microsoft.com/office/drawing/2014/main" id="{982F6B3B-E16C-4B89-931B-7D326B292C53}"/>
              </a:ext>
            </a:extLst>
          </p:cNvPr>
          <p:cNvSpPr txBox="1">
            <a:spLocks/>
          </p:cNvSpPr>
          <p:nvPr/>
        </p:nvSpPr>
        <p:spPr>
          <a:xfrm>
            <a:off x="539552" y="548680"/>
            <a:ext cx="5171757" cy="401708"/>
          </a:xfrm>
          <a:prstGeom prst="rect">
            <a:avLst/>
          </a:prstGeom>
        </p:spPr>
        <p:txBody>
          <a:bodyPr vert="horz" lIns="91440" tIns="45720" rIns="91440" bIns="45720" rtlCol="0" anchor="ctr">
            <a:normAutofit fontScale="82500" lnSpcReduction="200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kumimoji="0" lang="en-US" sz="3200" b="1" dirty="0">
                <a:latin typeface="+mn-lt"/>
              </a:rPr>
              <a:t>ADVANTAGES of KAB</a:t>
            </a:r>
            <a:r>
              <a:rPr kumimoji="0" lang="en-US" sz="3200" b="1" baseline="30000" dirty="0">
                <a:latin typeface="+mn-lt"/>
              </a:rPr>
              <a:t>TM</a:t>
            </a:r>
            <a:r>
              <a:rPr kumimoji="0" lang="en-US" sz="3200" b="1" dirty="0">
                <a:latin typeface="+mn-lt"/>
              </a:rPr>
              <a:t> SYSTEM</a:t>
            </a:r>
          </a:p>
        </p:txBody>
      </p:sp>
      <p:pic>
        <p:nvPicPr>
          <p:cNvPr id="7" name="Picture 6">
            <a:extLst>
              <a:ext uri="{FF2B5EF4-FFF2-40B4-BE49-F238E27FC236}">
                <a16:creationId xmlns:a16="http://schemas.microsoft.com/office/drawing/2014/main" id="{C02022E3-84E9-4C0A-8D9F-BC2FBD7934B6}"/>
              </a:ext>
            </a:extLst>
          </p:cNvPr>
          <p:cNvPicPr>
            <a:picLocks noChangeAspect="1"/>
          </p:cNvPicPr>
          <p:nvPr/>
        </p:nvPicPr>
        <p:blipFill>
          <a:blip r:embed="rId2"/>
          <a:stretch>
            <a:fillRect/>
          </a:stretch>
        </p:blipFill>
        <p:spPr>
          <a:xfrm>
            <a:off x="7164288" y="107262"/>
            <a:ext cx="1896020" cy="402371"/>
          </a:xfrm>
          <a:prstGeom prst="rect">
            <a:avLst/>
          </a:prstGeom>
        </p:spPr>
      </p:pic>
      <p:sp>
        <p:nvSpPr>
          <p:cNvPr id="9" name="TextBox 7">
            <a:extLst>
              <a:ext uri="{FF2B5EF4-FFF2-40B4-BE49-F238E27FC236}">
                <a16:creationId xmlns:a16="http://schemas.microsoft.com/office/drawing/2014/main" id="{D100E989-9179-432B-958C-376078DF1855}"/>
              </a:ext>
            </a:extLst>
          </p:cNvPr>
          <p:cNvSpPr txBox="1"/>
          <p:nvPr/>
        </p:nvSpPr>
        <p:spPr>
          <a:xfrm>
            <a:off x="992188" y="5593080"/>
            <a:ext cx="7036196" cy="738664"/>
          </a:xfrm>
          <a:prstGeom prst="rect">
            <a:avLst/>
          </a:prstGeom>
          <a:solidFill>
            <a:srgbClr val="CCFFFF"/>
          </a:solidFill>
          <a:ln>
            <a:solidFill>
              <a:schemeClr val="accent1"/>
            </a:solidFill>
          </a:ln>
        </p:spPr>
        <p:txBody>
          <a:bodyPr wrap="square" rtlCol="0">
            <a:spAutoFit/>
          </a:bodyPr>
          <a:lstStyle/>
          <a:p>
            <a:r>
              <a:rPr lang="en-US" sz="2400" dirty="0"/>
              <a:t>KAB SYSTEM (KOBELCO Official YouTube Channel)</a:t>
            </a:r>
          </a:p>
          <a:p>
            <a:r>
              <a:rPr lang="en-US" dirty="0">
                <a:hlinkClick r:id="rId3"/>
              </a:rPr>
              <a:t>https://www.youtube.com/watch?v=olrgy2P9wSA</a:t>
            </a:r>
            <a:r>
              <a:rPr lang="en-US" dirty="0"/>
              <a:t> </a:t>
            </a:r>
          </a:p>
        </p:txBody>
      </p:sp>
    </p:spTree>
    <p:extLst>
      <p:ext uri="{BB962C8B-B14F-4D97-AF65-F5344CB8AC3E}">
        <p14:creationId xmlns:p14="http://schemas.microsoft.com/office/powerpoint/2010/main" val="641961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テキスト ボックス 8"/>
          <p:cNvSpPr txBox="1"/>
          <p:nvPr/>
        </p:nvSpPr>
        <p:spPr>
          <a:xfrm>
            <a:off x="2682216" y="6429354"/>
            <a:ext cx="3744245" cy="253916"/>
          </a:xfrm>
          <a:prstGeom prst="rect">
            <a:avLst/>
          </a:prstGeom>
          <a:noFill/>
        </p:spPr>
        <p:txBody>
          <a:bodyPr wrap="square" rtlCol="0">
            <a:spAutoFit/>
          </a:bodyPr>
          <a:lstStyle/>
          <a:p>
            <a:r>
              <a:rPr lang="ja-JP" altLang="en-US" sz="1050" dirty="0">
                <a:solidFill>
                  <a:srgbClr val="000000"/>
                </a:solidFill>
                <a:latin typeface="ＭＳ Ｐゴシック"/>
                <a:cs typeface="Times New Roman"/>
              </a:rPr>
              <a:t>～</a:t>
            </a:r>
            <a:r>
              <a:rPr lang="en-US" sz="1050" dirty="0">
                <a:solidFill>
                  <a:srgbClr val="000000"/>
                </a:solidFill>
                <a:latin typeface="ＭＳ Ｐゴシック"/>
                <a:cs typeface="Times New Roman"/>
              </a:rPr>
              <a:t>NEDO renewable energy technology, the second edition</a:t>
            </a:r>
            <a:r>
              <a:rPr lang="ja-JP" altLang="en-US" sz="1050" dirty="0">
                <a:solidFill>
                  <a:srgbClr val="000000"/>
                </a:solidFill>
                <a:latin typeface="ＭＳ Ｐゴシック"/>
                <a:cs typeface="Times New Roman"/>
              </a:rPr>
              <a:t>～</a:t>
            </a:r>
            <a:endParaRPr lang="ja-JP" altLang="en-US" sz="1200" dirty="0">
              <a:solidFill>
                <a:prstClr val="black"/>
              </a:solidFill>
              <a:latin typeface="ＭＳ Ｐゴシック"/>
              <a:cs typeface="ＭＳ Ｐゴシック"/>
            </a:endParaRPr>
          </a:p>
        </p:txBody>
      </p:sp>
      <p:grpSp>
        <p:nvGrpSpPr>
          <p:cNvPr id="4" name="Group 3">
            <a:extLst>
              <a:ext uri="{FF2B5EF4-FFF2-40B4-BE49-F238E27FC236}">
                <a16:creationId xmlns:a16="http://schemas.microsoft.com/office/drawing/2014/main" id="{C30260CE-86A0-4175-83A5-2C36DD50A797}"/>
              </a:ext>
            </a:extLst>
          </p:cNvPr>
          <p:cNvGrpSpPr/>
          <p:nvPr/>
        </p:nvGrpSpPr>
        <p:grpSpPr>
          <a:xfrm>
            <a:off x="683568" y="1244778"/>
            <a:ext cx="7992888" cy="5184576"/>
            <a:chOff x="755576" y="1445418"/>
            <a:chExt cx="7656961" cy="4575870"/>
          </a:xfrm>
        </p:grpSpPr>
        <p:pic>
          <p:nvPicPr>
            <p:cNvPr id="5" name="図 4" descr="C:\Users\AA1E057\Desktop\新しい画像.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9592" y="1628800"/>
              <a:ext cx="7056784" cy="4392488"/>
            </a:xfrm>
            <a:prstGeom prst="rect">
              <a:avLst/>
            </a:prstGeom>
            <a:noFill/>
            <a:ln>
              <a:noFill/>
            </a:ln>
          </p:spPr>
        </p:pic>
        <p:sp>
          <p:nvSpPr>
            <p:cNvPr id="56" name="正方形/長方形 55"/>
            <p:cNvSpPr/>
            <p:nvPr/>
          </p:nvSpPr>
          <p:spPr>
            <a:xfrm>
              <a:off x="6064303" y="3713926"/>
              <a:ext cx="1413923" cy="23322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5" name="正方形/長方形 54"/>
            <p:cNvSpPr/>
            <p:nvPr/>
          </p:nvSpPr>
          <p:spPr>
            <a:xfrm>
              <a:off x="6160307" y="3395276"/>
              <a:ext cx="1436029" cy="20065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 name="正方形/長方形 2"/>
            <p:cNvSpPr/>
            <p:nvPr/>
          </p:nvSpPr>
          <p:spPr>
            <a:xfrm>
              <a:off x="2051720" y="5726844"/>
              <a:ext cx="792088" cy="29444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テキスト ボックス 7"/>
            <p:cNvSpPr txBox="1"/>
            <p:nvPr/>
          </p:nvSpPr>
          <p:spPr>
            <a:xfrm>
              <a:off x="2896060" y="1445418"/>
              <a:ext cx="4825331" cy="325970"/>
            </a:xfrm>
            <a:prstGeom prst="rect">
              <a:avLst/>
            </a:prstGeom>
            <a:solidFill>
              <a:schemeClr val="bg1"/>
            </a:solidFill>
            <a:ln>
              <a:noFill/>
            </a:ln>
          </p:spPr>
          <p:txBody>
            <a:bodyPr wrap="square" rtlCol="0">
              <a:spAutoFit/>
            </a:bodyPr>
            <a:lstStyle/>
            <a:p>
              <a:endParaRPr kumimoji="1" lang="ja-JP" altLang="en-US" b="1" i="1" u="sng" strike="sngStrike" dirty="0">
                <a:highlight>
                  <a:srgbClr val="FFFF00"/>
                </a:highlight>
              </a:endParaRPr>
            </a:p>
          </p:txBody>
        </p:sp>
        <p:sp>
          <p:nvSpPr>
            <p:cNvPr id="12" name="テキスト ボックス 11"/>
            <p:cNvSpPr txBox="1"/>
            <p:nvPr/>
          </p:nvSpPr>
          <p:spPr>
            <a:xfrm>
              <a:off x="2627784" y="4473987"/>
              <a:ext cx="1827632" cy="292388"/>
            </a:xfrm>
            <a:prstGeom prst="rect">
              <a:avLst/>
            </a:prstGeom>
            <a:solidFill>
              <a:schemeClr val="accent3">
                <a:lumMod val="40000"/>
                <a:lumOff val="60000"/>
              </a:schemeClr>
            </a:solidFill>
            <a:ln>
              <a:noFill/>
            </a:ln>
          </p:spPr>
          <p:txBody>
            <a:bodyPr wrap="square" rtlCol="0">
              <a:spAutoFit/>
            </a:bodyPr>
            <a:lstStyle/>
            <a:p>
              <a:r>
                <a:rPr kumimoji="1" lang="en-US" altLang="ja-JP" sz="1300" dirty="0"/>
                <a:t>Flywheel battery</a:t>
              </a:r>
              <a:endParaRPr kumimoji="1" lang="ja-JP" altLang="en-US" sz="1300" dirty="0"/>
            </a:p>
          </p:txBody>
        </p:sp>
        <p:sp>
          <p:nvSpPr>
            <p:cNvPr id="13" name="テキスト ボックス 12"/>
            <p:cNvSpPr txBox="1"/>
            <p:nvPr/>
          </p:nvSpPr>
          <p:spPr>
            <a:xfrm>
              <a:off x="2355266" y="4005064"/>
              <a:ext cx="1568661" cy="292388"/>
            </a:xfrm>
            <a:prstGeom prst="rect">
              <a:avLst/>
            </a:prstGeom>
            <a:solidFill>
              <a:schemeClr val="accent5">
                <a:lumMod val="20000"/>
                <a:lumOff val="80000"/>
              </a:schemeClr>
            </a:solidFill>
            <a:ln>
              <a:noFill/>
            </a:ln>
          </p:spPr>
          <p:txBody>
            <a:bodyPr wrap="square" rtlCol="0">
              <a:spAutoFit/>
            </a:bodyPr>
            <a:lstStyle/>
            <a:p>
              <a:r>
                <a:rPr kumimoji="1" lang="en-US" altLang="ja-JP" sz="1300" dirty="0"/>
                <a:t>NiMH battery</a:t>
              </a:r>
              <a:endParaRPr kumimoji="1" lang="ja-JP" altLang="en-US" sz="1300" dirty="0"/>
            </a:p>
          </p:txBody>
        </p:sp>
        <p:sp>
          <p:nvSpPr>
            <p:cNvPr id="14" name="テキスト ボックス 13"/>
            <p:cNvSpPr txBox="1"/>
            <p:nvPr/>
          </p:nvSpPr>
          <p:spPr>
            <a:xfrm>
              <a:off x="2320702" y="3042473"/>
              <a:ext cx="1568661" cy="492443"/>
            </a:xfrm>
            <a:prstGeom prst="rect">
              <a:avLst/>
            </a:prstGeom>
            <a:solidFill>
              <a:schemeClr val="accent5">
                <a:lumMod val="20000"/>
                <a:lumOff val="80000"/>
              </a:schemeClr>
            </a:solidFill>
            <a:ln>
              <a:noFill/>
            </a:ln>
          </p:spPr>
          <p:txBody>
            <a:bodyPr wrap="square" rtlCol="0">
              <a:spAutoFit/>
            </a:bodyPr>
            <a:lstStyle/>
            <a:p>
              <a:r>
                <a:rPr kumimoji="1" lang="en-US" altLang="ja-JP" sz="1300" dirty="0"/>
                <a:t>Lead-acid battery</a:t>
              </a:r>
            </a:p>
            <a:p>
              <a:r>
                <a:rPr lang="en-US" altLang="ja-JP" sz="1300" dirty="0"/>
                <a:t>Li-ion battery</a:t>
              </a:r>
              <a:endParaRPr kumimoji="1" lang="ja-JP" altLang="en-US" sz="1300" dirty="0"/>
            </a:p>
          </p:txBody>
        </p:sp>
        <p:sp>
          <p:nvSpPr>
            <p:cNvPr id="15" name="テキスト ボックス 14"/>
            <p:cNvSpPr txBox="1"/>
            <p:nvPr/>
          </p:nvSpPr>
          <p:spPr>
            <a:xfrm>
              <a:off x="2279301" y="4826704"/>
              <a:ext cx="825731" cy="292388"/>
            </a:xfrm>
            <a:prstGeom prst="rect">
              <a:avLst/>
            </a:prstGeom>
            <a:solidFill>
              <a:schemeClr val="bg1">
                <a:lumMod val="85000"/>
              </a:schemeClr>
            </a:solidFill>
            <a:ln>
              <a:noFill/>
            </a:ln>
          </p:spPr>
          <p:txBody>
            <a:bodyPr wrap="square" rtlCol="0">
              <a:spAutoFit/>
            </a:bodyPr>
            <a:lstStyle/>
            <a:p>
              <a:r>
                <a:rPr kumimoji="1" lang="en-US" altLang="ja-JP" sz="1300" dirty="0"/>
                <a:t>Capacity</a:t>
              </a:r>
              <a:endParaRPr kumimoji="1" lang="ja-JP" altLang="en-US" sz="1300" dirty="0"/>
            </a:p>
          </p:txBody>
        </p:sp>
        <p:sp>
          <p:nvSpPr>
            <p:cNvPr id="17" name="テキスト ボックス 16"/>
            <p:cNvSpPr txBox="1"/>
            <p:nvPr/>
          </p:nvSpPr>
          <p:spPr>
            <a:xfrm>
              <a:off x="4644008" y="2647850"/>
              <a:ext cx="1008112" cy="246221"/>
            </a:xfrm>
            <a:prstGeom prst="rect">
              <a:avLst/>
            </a:prstGeom>
            <a:solidFill>
              <a:schemeClr val="accent5">
                <a:lumMod val="20000"/>
                <a:lumOff val="80000"/>
              </a:schemeClr>
            </a:solidFill>
            <a:ln>
              <a:noFill/>
            </a:ln>
          </p:spPr>
          <p:txBody>
            <a:bodyPr wrap="square" rtlCol="0">
              <a:spAutoFit/>
            </a:bodyPr>
            <a:lstStyle/>
            <a:p>
              <a:endParaRPr kumimoji="1" lang="ja-JP" altLang="en-US" sz="1000" dirty="0"/>
            </a:p>
          </p:txBody>
        </p:sp>
        <p:sp>
          <p:nvSpPr>
            <p:cNvPr id="16" name="テキスト ボックス 15"/>
            <p:cNvSpPr txBox="1"/>
            <p:nvPr/>
          </p:nvSpPr>
          <p:spPr>
            <a:xfrm>
              <a:off x="4572000" y="2620733"/>
              <a:ext cx="1008112" cy="292388"/>
            </a:xfrm>
            <a:prstGeom prst="rect">
              <a:avLst/>
            </a:prstGeom>
            <a:noFill/>
            <a:ln>
              <a:noFill/>
            </a:ln>
          </p:spPr>
          <p:txBody>
            <a:bodyPr wrap="square" rtlCol="0">
              <a:spAutoFit/>
            </a:bodyPr>
            <a:lstStyle/>
            <a:p>
              <a:r>
                <a:rPr kumimoji="1" lang="en-US" altLang="ja-JP" sz="1300" dirty="0" err="1"/>
                <a:t>NaS</a:t>
              </a:r>
              <a:r>
                <a:rPr kumimoji="1" lang="en-US" altLang="ja-JP" sz="1300" dirty="0"/>
                <a:t> battery</a:t>
              </a:r>
              <a:endParaRPr kumimoji="1" lang="ja-JP" altLang="en-US" sz="1300" dirty="0"/>
            </a:p>
          </p:txBody>
        </p:sp>
        <p:sp>
          <p:nvSpPr>
            <p:cNvPr id="19" name="テキスト ボックス 18"/>
            <p:cNvSpPr txBox="1"/>
            <p:nvPr/>
          </p:nvSpPr>
          <p:spPr>
            <a:xfrm>
              <a:off x="3139596" y="2345937"/>
              <a:ext cx="2440516" cy="246221"/>
            </a:xfrm>
            <a:prstGeom prst="rect">
              <a:avLst/>
            </a:prstGeom>
            <a:solidFill>
              <a:srgbClr val="FFFFCC"/>
            </a:solidFill>
            <a:ln>
              <a:noFill/>
            </a:ln>
          </p:spPr>
          <p:txBody>
            <a:bodyPr wrap="square" rtlCol="0">
              <a:spAutoFit/>
            </a:bodyPr>
            <a:lstStyle/>
            <a:p>
              <a:endParaRPr kumimoji="1" lang="ja-JP" altLang="en-US" sz="1000" dirty="0"/>
            </a:p>
          </p:txBody>
        </p:sp>
        <p:sp>
          <p:nvSpPr>
            <p:cNvPr id="18" name="テキスト ボックス 17"/>
            <p:cNvSpPr txBox="1"/>
            <p:nvPr/>
          </p:nvSpPr>
          <p:spPr>
            <a:xfrm>
              <a:off x="3059832" y="2328345"/>
              <a:ext cx="2304256" cy="292388"/>
            </a:xfrm>
            <a:prstGeom prst="rect">
              <a:avLst/>
            </a:prstGeom>
            <a:noFill/>
            <a:ln>
              <a:noFill/>
            </a:ln>
          </p:spPr>
          <p:txBody>
            <a:bodyPr wrap="square" rtlCol="0">
              <a:spAutoFit/>
            </a:bodyPr>
            <a:lstStyle/>
            <a:p>
              <a:r>
                <a:rPr kumimoji="1" lang="en-US" altLang="ja-JP" sz="1300" dirty="0"/>
                <a:t>Vanadium Redox flow battery</a:t>
              </a:r>
              <a:endParaRPr kumimoji="1" lang="ja-JP" altLang="en-US" sz="1300" dirty="0"/>
            </a:p>
          </p:txBody>
        </p:sp>
        <p:sp>
          <p:nvSpPr>
            <p:cNvPr id="23" name="テキスト ボックス 22"/>
            <p:cNvSpPr txBox="1"/>
            <p:nvPr/>
          </p:nvSpPr>
          <p:spPr>
            <a:xfrm>
              <a:off x="6857206" y="2359123"/>
              <a:ext cx="720080" cy="184666"/>
            </a:xfrm>
            <a:prstGeom prst="rect">
              <a:avLst/>
            </a:prstGeom>
            <a:solidFill>
              <a:schemeClr val="accent2">
                <a:lumMod val="40000"/>
                <a:lumOff val="60000"/>
              </a:schemeClr>
            </a:solidFill>
          </p:spPr>
          <p:txBody>
            <a:bodyPr wrap="square" rtlCol="0">
              <a:spAutoFit/>
            </a:bodyPr>
            <a:lstStyle/>
            <a:p>
              <a:endParaRPr kumimoji="1" lang="ja-JP" altLang="en-US" sz="600" dirty="0"/>
            </a:p>
          </p:txBody>
        </p:sp>
        <p:sp>
          <p:nvSpPr>
            <p:cNvPr id="22" name="テキスト ボックス 21"/>
            <p:cNvSpPr txBox="1"/>
            <p:nvPr/>
          </p:nvSpPr>
          <p:spPr>
            <a:xfrm>
              <a:off x="6770340" y="2278517"/>
              <a:ext cx="978153" cy="338554"/>
            </a:xfrm>
            <a:prstGeom prst="rect">
              <a:avLst/>
            </a:prstGeom>
            <a:noFill/>
          </p:spPr>
          <p:txBody>
            <a:bodyPr wrap="none" rtlCol="0">
              <a:spAutoFit/>
            </a:bodyPr>
            <a:lstStyle/>
            <a:p>
              <a:r>
                <a:rPr lang="en-US" altLang="ja-JP" sz="800" dirty="0">
                  <a:solidFill>
                    <a:prstClr val="black"/>
                  </a:solidFill>
                </a:rPr>
                <a:t>pumped-storage </a:t>
              </a:r>
            </a:p>
            <a:p>
              <a:r>
                <a:rPr lang="en-US" altLang="ja-JP" sz="800" dirty="0">
                  <a:solidFill>
                    <a:prstClr val="black"/>
                  </a:solidFill>
                </a:rPr>
                <a:t>hydroelectricity</a:t>
              </a:r>
              <a:r>
                <a:rPr lang="ja-JP" altLang="en-US" sz="800" dirty="0">
                  <a:solidFill>
                    <a:prstClr val="black"/>
                  </a:solidFill>
                </a:rPr>
                <a:t>　　</a:t>
              </a:r>
              <a:endParaRPr kumimoji="1" lang="ja-JP" altLang="en-US" sz="800" dirty="0"/>
            </a:p>
          </p:txBody>
        </p:sp>
        <p:sp>
          <p:nvSpPr>
            <p:cNvPr id="25" name="テキスト ボックス 24"/>
            <p:cNvSpPr txBox="1"/>
            <p:nvPr/>
          </p:nvSpPr>
          <p:spPr>
            <a:xfrm>
              <a:off x="6072875" y="2916156"/>
              <a:ext cx="1504412" cy="246221"/>
            </a:xfrm>
            <a:prstGeom prst="rect">
              <a:avLst/>
            </a:prstGeom>
            <a:solidFill>
              <a:schemeClr val="accent5">
                <a:lumMod val="20000"/>
                <a:lumOff val="80000"/>
              </a:schemeClr>
            </a:solidFill>
            <a:ln>
              <a:noFill/>
            </a:ln>
          </p:spPr>
          <p:txBody>
            <a:bodyPr wrap="square" rtlCol="0">
              <a:spAutoFit/>
            </a:bodyPr>
            <a:lstStyle/>
            <a:p>
              <a:endParaRPr kumimoji="1" lang="ja-JP" altLang="en-US" sz="1000" dirty="0"/>
            </a:p>
          </p:txBody>
        </p:sp>
        <p:sp>
          <p:nvSpPr>
            <p:cNvPr id="26" name="テキスト ボックス 25"/>
            <p:cNvSpPr txBox="1"/>
            <p:nvPr/>
          </p:nvSpPr>
          <p:spPr>
            <a:xfrm>
              <a:off x="6103217" y="2596947"/>
              <a:ext cx="1474069" cy="261610"/>
            </a:xfrm>
            <a:prstGeom prst="rect">
              <a:avLst/>
            </a:prstGeom>
            <a:solidFill>
              <a:schemeClr val="accent3">
                <a:lumMod val="40000"/>
                <a:lumOff val="60000"/>
              </a:schemeClr>
            </a:solidFill>
            <a:ln>
              <a:noFill/>
            </a:ln>
          </p:spPr>
          <p:txBody>
            <a:bodyPr wrap="square" rtlCol="0">
              <a:spAutoFit/>
            </a:bodyPr>
            <a:lstStyle/>
            <a:p>
              <a:endParaRPr kumimoji="1" lang="ja-JP" altLang="en-US" sz="1100" dirty="0"/>
            </a:p>
          </p:txBody>
        </p:sp>
        <p:sp>
          <p:nvSpPr>
            <p:cNvPr id="33" name="正方形/長方形 32"/>
            <p:cNvSpPr/>
            <p:nvPr/>
          </p:nvSpPr>
          <p:spPr>
            <a:xfrm>
              <a:off x="5364089" y="2348598"/>
              <a:ext cx="1583999" cy="583720"/>
            </a:xfrm>
            <a:prstGeom prst="rect">
              <a:avLst/>
            </a:prstGeom>
            <a:solidFill>
              <a:schemeClr val="accent1">
                <a:alpha val="62000"/>
              </a:schemeClr>
            </a:solid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altLang="ja-JP" sz="2000" b="1" kern="100" dirty="0">
                  <a:solidFill>
                    <a:prstClr val="white"/>
                  </a:solidFill>
                  <a:ea typeface="ＭＳ ゴシック"/>
                  <a:cs typeface="Times New Roman"/>
                </a:rPr>
                <a:t>CAES</a:t>
              </a:r>
              <a:endParaRPr lang="ja-JP" altLang="en-US" sz="2000" kern="100" dirty="0">
                <a:solidFill>
                  <a:prstClr val="white"/>
                </a:solidFill>
                <a:ea typeface="ＭＳ 明朝"/>
                <a:cs typeface="Times New Roman"/>
              </a:endParaRPr>
            </a:p>
          </p:txBody>
        </p:sp>
        <p:sp>
          <p:nvSpPr>
            <p:cNvPr id="35" name="テキスト ボックス 34"/>
            <p:cNvSpPr txBox="1"/>
            <p:nvPr/>
          </p:nvSpPr>
          <p:spPr>
            <a:xfrm>
              <a:off x="4580572" y="4665335"/>
              <a:ext cx="1522644" cy="292388"/>
            </a:xfrm>
            <a:prstGeom prst="rect">
              <a:avLst/>
            </a:prstGeom>
            <a:solidFill>
              <a:schemeClr val="accent3">
                <a:lumMod val="40000"/>
                <a:lumOff val="60000"/>
              </a:schemeClr>
            </a:solidFill>
            <a:ln>
              <a:noFill/>
            </a:ln>
          </p:spPr>
          <p:txBody>
            <a:bodyPr wrap="square" rtlCol="0">
              <a:spAutoFit/>
            </a:bodyPr>
            <a:lstStyle/>
            <a:p>
              <a:endParaRPr kumimoji="1" lang="ja-JP" altLang="en-US" sz="1300" dirty="0"/>
            </a:p>
          </p:txBody>
        </p:sp>
        <p:sp>
          <p:nvSpPr>
            <p:cNvPr id="34" name="テキスト ボックス 33"/>
            <p:cNvSpPr txBox="1"/>
            <p:nvPr/>
          </p:nvSpPr>
          <p:spPr>
            <a:xfrm>
              <a:off x="4572000" y="4608106"/>
              <a:ext cx="1492303" cy="369332"/>
            </a:xfrm>
            <a:prstGeom prst="rect">
              <a:avLst/>
            </a:prstGeom>
            <a:noFill/>
            <a:ln>
              <a:noFill/>
            </a:ln>
          </p:spPr>
          <p:txBody>
            <a:bodyPr wrap="square" rtlCol="0">
              <a:spAutoFit/>
            </a:bodyPr>
            <a:lstStyle/>
            <a:p>
              <a:r>
                <a:rPr kumimoji="1" lang="en-US" altLang="ja-JP" sz="900" dirty="0"/>
                <a:t>Superconducting magnetic </a:t>
              </a:r>
            </a:p>
            <a:p>
              <a:r>
                <a:rPr kumimoji="1" lang="en-US" altLang="ja-JP" sz="900" dirty="0"/>
                <a:t>energy storage</a:t>
              </a:r>
              <a:endParaRPr kumimoji="1" lang="ja-JP" altLang="en-US" sz="900" dirty="0"/>
            </a:p>
          </p:txBody>
        </p:sp>
        <p:sp>
          <p:nvSpPr>
            <p:cNvPr id="32" name="テキスト ボックス 31"/>
            <p:cNvSpPr txBox="1"/>
            <p:nvPr/>
          </p:nvSpPr>
          <p:spPr>
            <a:xfrm>
              <a:off x="2568836" y="2689870"/>
              <a:ext cx="1368152" cy="200055"/>
            </a:xfrm>
            <a:prstGeom prst="rect">
              <a:avLst/>
            </a:prstGeom>
            <a:solidFill>
              <a:schemeClr val="accent6">
                <a:lumMod val="40000"/>
                <a:lumOff val="60000"/>
              </a:schemeClr>
            </a:solidFill>
            <a:ln>
              <a:noFill/>
            </a:ln>
          </p:spPr>
          <p:txBody>
            <a:bodyPr wrap="square" rtlCol="0">
              <a:spAutoFit/>
            </a:bodyPr>
            <a:lstStyle/>
            <a:p>
              <a:endParaRPr kumimoji="1" lang="ja-JP" altLang="en-US" sz="700" dirty="0"/>
            </a:p>
          </p:txBody>
        </p:sp>
        <p:sp>
          <p:nvSpPr>
            <p:cNvPr id="20" name="テキスト ボックス 19"/>
            <p:cNvSpPr txBox="1"/>
            <p:nvPr/>
          </p:nvSpPr>
          <p:spPr>
            <a:xfrm>
              <a:off x="2568836" y="2657033"/>
              <a:ext cx="1791018" cy="261610"/>
            </a:xfrm>
            <a:prstGeom prst="rect">
              <a:avLst/>
            </a:prstGeom>
            <a:noFill/>
            <a:ln>
              <a:noFill/>
            </a:ln>
          </p:spPr>
          <p:txBody>
            <a:bodyPr wrap="square" rtlCol="0">
              <a:spAutoFit/>
            </a:bodyPr>
            <a:lstStyle/>
            <a:p>
              <a:r>
                <a:rPr kumimoji="1" lang="en-US" altLang="ja-JP" sz="1100" dirty="0"/>
                <a:t>Hydrogen and fuel cells</a:t>
              </a:r>
              <a:endParaRPr kumimoji="1" lang="ja-JP" altLang="en-US" sz="1100" dirty="0"/>
            </a:p>
          </p:txBody>
        </p:sp>
        <p:sp>
          <p:nvSpPr>
            <p:cNvPr id="24" name="正方形/長方形 23"/>
            <p:cNvSpPr/>
            <p:nvPr/>
          </p:nvSpPr>
          <p:spPr>
            <a:xfrm>
              <a:off x="6144461" y="1846939"/>
              <a:ext cx="1584000" cy="367200"/>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7" name="正方形/長方形 36"/>
            <p:cNvSpPr/>
            <p:nvPr/>
          </p:nvSpPr>
          <p:spPr>
            <a:xfrm>
              <a:off x="2123728" y="1848346"/>
              <a:ext cx="1584176" cy="36579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0" name="テキスト ボックス 29"/>
            <p:cNvSpPr txBox="1"/>
            <p:nvPr/>
          </p:nvSpPr>
          <p:spPr>
            <a:xfrm>
              <a:off x="6432401" y="1798583"/>
              <a:ext cx="1135360" cy="461665"/>
            </a:xfrm>
            <a:prstGeom prst="rect">
              <a:avLst/>
            </a:prstGeom>
            <a:noFill/>
          </p:spPr>
          <p:txBody>
            <a:bodyPr wrap="square" rtlCol="0">
              <a:spAutoFit/>
            </a:bodyPr>
            <a:lstStyle/>
            <a:p>
              <a:r>
                <a:rPr kumimoji="1" lang="en-US" altLang="ja-JP" sz="1200" b="1" dirty="0"/>
                <a:t>Power plants</a:t>
              </a:r>
            </a:p>
            <a:p>
              <a:r>
                <a:rPr lang="en-US" altLang="ja-JP" sz="1200" b="1" dirty="0"/>
                <a:t>(large storage)</a:t>
              </a:r>
              <a:endParaRPr kumimoji="1" lang="ja-JP" altLang="en-US" sz="1200" b="1" dirty="0"/>
            </a:p>
          </p:txBody>
        </p:sp>
        <p:sp>
          <p:nvSpPr>
            <p:cNvPr id="41" name="テキスト ボックス 40"/>
            <p:cNvSpPr txBox="1"/>
            <p:nvPr/>
          </p:nvSpPr>
          <p:spPr>
            <a:xfrm>
              <a:off x="2173211" y="1882148"/>
              <a:ext cx="1512168" cy="276999"/>
            </a:xfrm>
            <a:prstGeom prst="rect">
              <a:avLst/>
            </a:prstGeom>
            <a:noFill/>
          </p:spPr>
          <p:txBody>
            <a:bodyPr wrap="square" rtlCol="0">
              <a:spAutoFit/>
            </a:bodyPr>
            <a:lstStyle/>
            <a:p>
              <a:r>
                <a:rPr kumimoji="1" lang="en-US" altLang="ja-JP" sz="1200" b="1" dirty="0"/>
                <a:t>Buildings, transport </a:t>
              </a:r>
              <a:endParaRPr kumimoji="1" lang="ja-JP" altLang="en-US" sz="1200" b="1" dirty="0"/>
            </a:p>
          </p:txBody>
        </p:sp>
        <p:sp>
          <p:nvSpPr>
            <p:cNvPr id="7" name="正方形/長方形 6"/>
            <p:cNvSpPr/>
            <p:nvPr/>
          </p:nvSpPr>
          <p:spPr>
            <a:xfrm>
              <a:off x="7000080" y="5489616"/>
              <a:ext cx="956295" cy="2372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1" name="テキスト ボックス 20"/>
            <p:cNvSpPr txBox="1"/>
            <p:nvPr/>
          </p:nvSpPr>
          <p:spPr>
            <a:xfrm>
              <a:off x="7044385" y="5484014"/>
              <a:ext cx="1368152" cy="276999"/>
            </a:xfrm>
            <a:prstGeom prst="rect">
              <a:avLst/>
            </a:prstGeom>
            <a:noFill/>
          </p:spPr>
          <p:txBody>
            <a:bodyPr wrap="square" rtlCol="0">
              <a:spAutoFit/>
            </a:bodyPr>
            <a:lstStyle/>
            <a:p>
              <a:r>
                <a:rPr kumimoji="1" lang="en-US" altLang="ja-JP" sz="1200" b="1" dirty="0"/>
                <a:t>System scale </a:t>
              </a:r>
              <a:endParaRPr kumimoji="1" lang="ja-JP" altLang="en-US" sz="1200" b="1" dirty="0"/>
            </a:p>
          </p:txBody>
        </p:sp>
        <p:sp>
          <p:nvSpPr>
            <p:cNvPr id="36" name="正方形/長方形 35"/>
            <p:cNvSpPr/>
            <p:nvPr/>
          </p:nvSpPr>
          <p:spPr>
            <a:xfrm>
              <a:off x="755576" y="1959973"/>
              <a:ext cx="357156" cy="1892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3" name="テキスト ボックス 42"/>
            <p:cNvSpPr txBox="1"/>
            <p:nvPr/>
          </p:nvSpPr>
          <p:spPr>
            <a:xfrm rot="16200000">
              <a:off x="211207" y="2732273"/>
              <a:ext cx="1619848" cy="276999"/>
            </a:xfrm>
            <a:prstGeom prst="rect">
              <a:avLst/>
            </a:prstGeom>
            <a:noFill/>
          </p:spPr>
          <p:txBody>
            <a:bodyPr wrap="square" rtlCol="0">
              <a:spAutoFit/>
            </a:bodyPr>
            <a:lstStyle/>
            <a:p>
              <a:r>
                <a:rPr lang="en-US" altLang="ja-JP" sz="1200" b="1" dirty="0"/>
                <a:t>Energy discharge time</a:t>
              </a:r>
              <a:endParaRPr kumimoji="1" lang="ja-JP" altLang="en-US" sz="1200" b="1" dirty="0"/>
            </a:p>
          </p:txBody>
        </p:sp>
        <p:sp>
          <p:nvSpPr>
            <p:cNvPr id="39" name="正方形/長方形 38"/>
            <p:cNvSpPr/>
            <p:nvPr/>
          </p:nvSpPr>
          <p:spPr>
            <a:xfrm>
              <a:off x="1350302" y="2433778"/>
              <a:ext cx="218908" cy="6743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6" name="正方形/長方形 45"/>
            <p:cNvSpPr/>
            <p:nvPr/>
          </p:nvSpPr>
          <p:spPr>
            <a:xfrm>
              <a:off x="1361784" y="3458278"/>
              <a:ext cx="218908" cy="674363"/>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7" name="正方形/長方形 46"/>
            <p:cNvSpPr/>
            <p:nvPr/>
          </p:nvSpPr>
          <p:spPr>
            <a:xfrm>
              <a:off x="1350302" y="4429193"/>
              <a:ext cx="218908" cy="674363"/>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4" name="テキスト ボックス 43"/>
            <p:cNvSpPr txBox="1"/>
            <p:nvPr/>
          </p:nvSpPr>
          <p:spPr>
            <a:xfrm rot="16200000" flipH="1">
              <a:off x="1139059" y="2600840"/>
              <a:ext cx="606267" cy="276999"/>
            </a:xfrm>
            <a:prstGeom prst="rect">
              <a:avLst/>
            </a:prstGeom>
            <a:noFill/>
          </p:spPr>
          <p:txBody>
            <a:bodyPr wrap="square" rtlCol="0">
              <a:spAutoFit/>
            </a:bodyPr>
            <a:lstStyle/>
            <a:p>
              <a:r>
                <a:rPr lang="en-US" altLang="ja-JP" sz="1200" b="1" dirty="0"/>
                <a:t>hours</a:t>
              </a:r>
              <a:endParaRPr kumimoji="1" lang="ja-JP" altLang="en-US" sz="1200" b="1" dirty="0"/>
            </a:p>
          </p:txBody>
        </p:sp>
        <p:sp>
          <p:nvSpPr>
            <p:cNvPr id="48" name="テキスト ボックス 47"/>
            <p:cNvSpPr txBox="1"/>
            <p:nvPr/>
          </p:nvSpPr>
          <p:spPr>
            <a:xfrm rot="16200000" flipH="1">
              <a:off x="1036524" y="3525701"/>
              <a:ext cx="846463" cy="276999"/>
            </a:xfrm>
            <a:prstGeom prst="rect">
              <a:avLst/>
            </a:prstGeom>
            <a:noFill/>
          </p:spPr>
          <p:txBody>
            <a:bodyPr wrap="square" rtlCol="0">
              <a:spAutoFit/>
            </a:bodyPr>
            <a:lstStyle/>
            <a:p>
              <a:r>
                <a:rPr lang="en-US" altLang="ja-JP" sz="1200" b="1" dirty="0"/>
                <a:t>minutes</a:t>
              </a:r>
              <a:endParaRPr kumimoji="1" lang="ja-JP" altLang="en-US" sz="1200" b="1" dirty="0"/>
            </a:p>
          </p:txBody>
        </p:sp>
        <p:sp>
          <p:nvSpPr>
            <p:cNvPr id="49" name="テキスト ボックス 48"/>
            <p:cNvSpPr txBox="1"/>
            <p:nvPr/>
          </p:nvSpPr>
          <p:spPr>
            <a:xfrm rot="16200000" flipH="1">
              <a:off x="1074659" y="4590496"/>
              <a:ext cx="793157" cy="276999"/>
            </a:xfrm>
            <a:prstGeom prst="rect">
              <a:avLst/>
            </a:prstGeom>
            <a:noFill/>
          </p:spPr>
          <p:txBody>
            <a:bodyPr wrap="square" rtlCol="0">
              <a:spAutoFit/>
            </a:bodyPr>
            <a:lstStyle/>
            <a:p>
              <a:r>
                <a:rPr lang="en-US" altLang="ja-JP" sz="1200" b="1" dirty="0"/>
                <a:t>seconds</a:t>
              </a:r>
              <a:endParaRPr kumimoji="1" lang="ja-JP" altLang="en-US" sz="1200" b="1" dirty="0"/>
            </a:p>
          </p:txBody>
        </p:sp>
        <p:sp>
          <p:nvSpPr>
            <p:cNvPr id="52" name="正方形/長方形 51"/>
            <p:cNvSpPr/>
            <p:nvPr/>
          </p:nvSpPr>
          <p:spPr>
            <a:xfrm>
              <a:off x="1617506" y="2278910"/>
              <a:ext cx="441983" cy="13528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3" name="正方形/長方形 52"/>
            <p:cNvSpPr/>
            <p:nvPr/>
          </p:nvSpPr>
          <p:spPr>
            <a:xfrm>
              <a:off x="1619905" y="3681268"/>
              <a:ext cx="441983" cy="150395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1" name="テキスト ボックス 50"/>
            <p:cNvSpPr txBox="1"/>
            <p:nvPr/>
          </p:nvSpPr>
          <p:spPr>
            <a:xfrm rot="16200000" flipH="1">
              <a:off x="1227625" y="4202413"/>
              <a:ext cx="1238146" cy="461665"/>
            </a:xfrm>
            <a:prstGeom prst="rect">
              <a:avLst/>
            </a:prstGeom>
            <a:noFill/>
          </p:spPr>
          <p:txBody>
            <a:bodyPr wrap="square" rtlCol="0">
              <a:spAutoFit/>
            </a:bodyPr>
            <a:lstStyle/>
            <a:p>
              <a:pPr algn="ctr"/>
              <a:r>
                <a:rPr lang="en-US" altLang="ja-JP" sz="1200" b="1" dirty="0"/>
                <a:t>Focus on output</a:t>
              </a:r>
            </a:p>
            <a:p>
              <a:pPr algn="ctr"/>
              <a:r>
                <a:rPr lang="en-US" altLang="ja-JP" sz="1200" b="1" dirty="0"/>
                <a:t> power </a:t>
              </a:r>
              <a:endParaRPr kumimoji="1" lang="ja-JP" altLang="en-US" sz="1200" b="1" dirty="0"/>
            </a:p>
          </p:txBody>
        </p:sp>
        <p:sp>
          <p:nvSpPr>
            <p:cNvPr id="45" name="テキスト ボックス 44"/>
            <p:cNvSpPr txBox="1"/>
            <p:nvPr/>
          </p:nvSpPr>
          <p:spPr>
            <a:xfrm rot="16200000" flipH="1">
              <a:off x="1220085" y="2716724"/>
              <a:ext cx="1275813" cy="461665"/>
            </a:xfrm>
            <a:prstGeom prst="rect">
              <a:avLst/>
            </a:prstGeom>
            <a:noFill/>
          </p:spPr>
          <p:txBody>
            <a:bodyPr wrap="square" rtlCol="0">
              <a:spAutoFit/>
            </a:bodyPr>
            <a:lstStyle/>
            <a:p>
              <a:pPr algn="ctr"/>
              <a:r>
                <a:rPr lang="en-US" altLang="ja-JP" sz="1200" b="1" dirty="0"/>
                <a:t>Focus on capacity</a:t>
              </a:r>
            </a:p>
          </p:txBody>
        </p:sp>
        <p:sp>
          <p:nvSpPr>
            <p:cNvPr id="54" name="正方形/長方形 53"/>
            <p:cNvSpPr/>
            <p:nvPr/>
          </p:nvSpPr>
          <p:spPr>
            <a:xfrm>
              <a:off x="3754559" y="1854045"/>
              <a:ext cx="2340000" cy="369425"/>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40" name="テキスト ボックス 39"/>
            <p:cNvSpPr txBox="1"/>
            <p:nvPr/>
          </p:nvSpPr>
          <p:spPr>
            <a:xfrm>
              <a:off x="3701871" y="1837772"/>
              <a:ext cx="2449359" cy="400110"/>
            </a:xfrm>
            <a:prstGeom prst="rect">
              <a:avLst/>
            </a:prstGeom>
            <a:noFill/>
          </p:spPr>
          <p:txBody>
            <a:bodyPr wrap="square" rtlCol="0">
              <a:spAutoFit/>
            </a:bodyPr>
            <a:lstStyle/>
            <a:p>
              <a:r>
                <a:rPr lang="en-US" altLang="ja-JP" sz="1000" b="1" dirty="0"/>
                <a:t>With </a:t>
              </a:r>
              <a:r>
                <a:rPr kumimoji="1" lang="en-US" altLang="ja-JP" sz="1000" b="1" dirty="0"/>
                <a:t>Subs</a:t>
              </a:r>
              <a:r>
                <a:rPr lang="en-US" altLang="ja-JP" sz="1000" b="1" dirty="0"/>
                <a:t>tation and  power supply system</a:t>
              </a:r>
            </a:p>
            <a:p>
              <a:r>
                <a:rPr kumimoji="1" lang="en-US" altLang="ja-JP" sz="1000" b="1" dirty="0"/>
                <a:t>(For system stability and load leveling)</a:t>
              </a:r>
              <a:endParaRPr kumimoji="1" lang="ja-JP" altLang="en-US" sz="1000" b="1" dirty="0"/>
            </a:p>
          </p:txBody>
        </p:sp>
        <p:sp>
          <p:nvSpPr>
            <p:cNvPr id="60" name="正方形/長方形 59"/>
            <p:cNvSpPr/>
            <p:nvPr/>
          </p:nvSpPr>
          <p:spPr>
            <a:xfrm>
              <a:off x="2670506" y="5726844"/>
              <a:ext cx="3917718" cy="2406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9" name="テキスト ボックス 58"/>
            <p:cNvSpPr txBox="1"/>
            <p:nvPr/>
          </p:nvSpPr>
          <p:spPr>
            <a:xfrm>
              <a:off x="2627784" y="5597346"/>
              <a:ext cx="4151607" cy="369332"/>
            </a:xfrm>
            <a:prstGeom prst="rect">
              <a:avLst/>
            </a:prstGeom>
            <a:noFill/>
          </p:spPr>
          <p:txBody>
            <a:bodyPr wrap="square" rtlCol="0">
              <a:spAutoFit/>
            </a:bodyPr>
            <a:lstStyle/>
            <a:p>
              <a:r>
                <a:rPr kumimoji="1" lang="en-US" altLang="ja-JP" dirty="0"/>
                <a:t>Positioning of energy storage technology </a:t>
              </a:r>
              <a:endParaRPr kumimoji="1" lang="ja-JP" altLang="en-US" dirty="0"/>
            </a:p>
          </p:txBody>
        </p:sp>
      </p:grpSp>
      <p:pic>
        <p:nvPicPr>
          <p:cNvPr id="57" name="Picture 56">
            <a:extLst>
              <a:ext uri="{FF2B5EF4-FFF2-40B4-BE49-F238E27FC236}">
                <a16:creationId xmlns:a16="http://schemas.microsoft.com/office/drawing/2014/main" id="{6205EC42-5835-4BAF-BD77-90A78D270855}"/>
              </a:ext>
            </a:extLst>
          </p:cNvPr>
          <p:cNvPicPr>
            <a:picLocks noChangeAspect="1"/>
          </p:cNvPicPr>
          <p:nvPr/>
        </p:nvPicPr>
        <p:blipFill>
          <a:blip r:embed="rId4"/>
          <a:stretch>
            <a:fillRect/>
          </a:stretch>
        </p:blipFill>
        <p:spPr>
          <a:xfrm>
            <a:off x="7164288" y="107262"/>
            <a:ext cx="1896020" cy="402371"/>
          </a:xfrm>
          <a:prstGeom prst="rect">
            <a:avLst/>
          </a:prstGeom>
        </p:spPr>
      </p:pic>
      <p:sp>
        <p:nvSpPr>
          <p:cNvPr id="50" name="TextBox 49">
            <a:extLst>
              <a:ext uri="{FF2B5EF4-FFF2-40B4-BE49-F238E27FC236}">
                <a16:creationId xmlns:a16="http://schemas.microsoft.com/office/drawing/2014/main" id="{A43B58B5-DCD3-4860-A93D-AE0281B35DE4}"/>
              </a:ext>
            </a:extLst>
          </p:cNvPr>
          <p:cNvSpPr txBox="1"/>
          <p:nvPr/>
        </p:nvSpPr>
        <p:spPr>
          <a:xfrm>
            <a:off x="435922" y="288094"/>
            <a:ext cx="4527910" cy="954107"/>
          </a:xfrm>
          <a:prstGeom prst="rect">
            <a:avLst/>
          </a:prstGeom>
          <a:noFill/>
        </p:spPr>
        <p:txBody>
          <a:bodyPr wrap="square" rtlCol="0">
            <a:spAutoFit/>
          </a:bodyPr>
          <a:lstStyle/>
          <a:p>
            <a:r>
              <a:rPr lang="en-US" sz="3200" b="1" dirty="0"/>
              <a:t>POSITIONING OF CAES</a:t>
            </a:r>
          </a:p>
          <a:p>
            <a:r>
              <a:rPr lang="en-US" altLang="ja-JP" sz="2400" dirty="0"/>
              <a:t>in energy storage technology</a:t>
            </a:r>
            <a:endParaRPr lang="en-US" sz="2400" b="1" dirty="0"/>
          </a:p>
        </p:txBody>
      </p:sp>
      <p:sp>
        <p:nvSpPr>
          <p:cNvPr id="2" name="Slide Number Placeholder 1">
            <a:extLst>
              <a:ext uri="{FF2B5EF4-FFF2-40B4-BE49-F238E27FC236}">
                <a16:creationId xmlns:a16="http://schemas.microsoft.com/office/drawing/2014/main" id="{DE2E9AB1-DFA6-4FCC-B85C-F4301B22DAC0}"/>
              </a:ext>
            </a:extLst>
          </p:cNvPr>
          <p:cNvSpPr>
            <a:spLocks noGrp="1"/>
          </p:cNvSpPr>
          <p:nvPr>
            <p:ph type="sldNum" sz="quarter" idx="12"/>
          </p:nvPr>
        </p:nvSpPr>
        <p:spPr/>
        <p:txBody>
          <a:bodyPr/>
          <a:lstStyle/>
          <a:p>
            <a:fld id="{8AC12862-A214-441F-ACCE-B4B56BF7D363}" type="slidenum">
              <a:rPr kumimoji="1" lang="ja-JP" altLang="en-US" sz="2400" smtClean="0"/>
              <a:t>7</a:t>
            </a:fld>
            <a:endParaRPr kumimoji="1" lang="ja-JP" altLang="en-US" sz="2400"/>
          </a:p>
        </p:txBody>
      </p:sp>
    </p:spTree>
    <p:extLst>
      <p:ext uri="{BB962C8B-B14F-4D97-AF65-F5344CB8AC3E}">
        <p14:creationId xmlns:p14="http://schemas.microsoft.com/office/powerpoint/2010/main" val="792143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1" name="グループ化 10"/>
          <p:cNvGrpSpPr/>
          <p:nvPr/>
        </p:nvGrpSpPr>
        <p:grpSpPr>
          <a:xfrm>
            <a:off x="1547664" y="1246055"/>
            <a:ext cx="6696744" cy="5255837"/>
            <a:chOff x="0" y="0"/>
            <a:chExt cx="5897880" cy="6248278"/>
          </a:xfrm>
        </p:grpSpPr>
        <p:pic>
          <p:nvPicPr>
            <p:cNvPr id="12" name="図 11"/>
            <p:cNvPicPr>
              <a:picLocks noChangeAspect="1"/>
            </p:cNvPicPr>
            <p:nvPr/>
          </p:nvPicPr>
          <p:blipFill rotWithShape="1">
            <a:blip r:embed="rId3"/>
            <a:srcRect l="15708" t="26544" r="38282" b="39376"/>
            <a:stretch/>
          </p:blipFill>
          <p:spPr>
            <a:xfrm>
              <a:off x="0" y="0"/>
              <a:ext cx="5897880" cy="1773345"/>
            </a:xfrm>
            <a:prstGeom prst="rect">
              <a:avLst/>
            </a:prstGeom>
            <a:effectLst>
              <a:softEdge rad="254000"/>
            </a:effectLst>
          </p:spPr>
        </p:pic>
        <p:grpSp>
          <p:nvGrpSpPr>
            <p:cNvPr id="14" name="グループ化 13"/>
            <p:cNvGrpSpPr/>
            <p:nvPr/>
          </p:nvGrpSpPr>
          <p:grpSpPr>
            <a:xfrm>
              <a:off x="0" y="1461958"/>
              <a:ext cx="5796238" cy="4786320"/>
              <a:chOff x="-6306" y="1461958"/>
              <a:chExt cx="6515152" cy="5321619"/>
            </a:xfrm>
          </p:grpSpPr>
          <p:pic>
            <p:nvPicPr>
              <p:cNvPr id="15" name="図 14"/>
              <p:cNvPicPr>
                <a:picLocks noChangeAspect="1"/>
              </p:cNvPicPr>
              <p:nvPr/>
            </p:nvPicPr>
            <p:blipFill rotWithShape="1">
              <a:blip r:embed="rId4"/>
              <a:srcRect l="15002" t="15558" r="26136" b="66847"/>
              <a:stretch/>
            </p:blipFill>
            <p:spPr>
              <a:xfrm>
                <a:off x="50844" y="1461958"/>
                <a:ext cx="6458002" cy="1085850"/>
              </a:xfrm>
              <a:prstGeom prst="rect">
                <a:avLst/>
              </a:prstGeom>
              <a:effectLst>
                <a:softEdge rad="127000"/>
              </a:effectLst>
            </p:spPr>
          </p:pic>
          <p:pic>
            <p:nvPicPr>
              <p:cNvPr id="16" name="図 15"/>
              <p:cNvPicPr>
                <a:picLocks noChangeAspect="1"/>
              </p:cNvPicPr>
              <p:nvPr/>
            </p:nvPicPr>
            <p:blipFill rotWithShape="1">
              <a:blip r:embed="rId4"/>
              <a:srcRect l="15002" t="15558" r="26136" b="9341"/>
              <a:stretch/>
            </p:blipFill>
            <p:spPr>
              <a:xfrm>
                <a:off x="-6306" y="2148773"/>
                <a:ext cx="6458003" cy="4634804"/>
              </a:xfrm>
              <a:prstGeom prst="rect">
                <a:avLst/>
              </a:prstGeom>
              <a:effectLst>
                <a:softEdge rad="127000"/>
              </a:effectLst>
            </p:spPr>
          </p:pic>
        </p:grpSp>
      </p:grpSp>
      <p:grpSp>
        <p:nvGrpSpPr>
          <p:cNvPr id="21" name="グループ化 20"/>
          <p:cNvGrpSpPr/>
          <p:nvPr/>
        </p:nvGrpSpPr>
        <p:grpSpPr>
          <a:xfrm>
            <a:off x="4350753" y="4771110"/>
            <a:ext cx="1373374" cy="923331"/>
            <a:chOff x="2892848" y="3640452"/>
            <a:chExt cx="722749" cy="1188675"/>
          </a:xfrm>
          <a:solidFill>
            <a:schemeClr val="tx2">
              <a:lumMod val="20000"/>
              <a:lumOff val="80000"/>
            </a:schemeClr>
          </a:solidFill>
        </p:grpSpPr>
        <p:sp>
          <p:nvSpPr>
            <p:cNvPr id="29" name="円/楕円 28"/>
            <p:cNvSpPr/>
            <p:nvPr/>
          </p:nvSpPr>
          <p:spPr>
            <a:xfrm>
              <a:off x="2895597" y="4469127"/>
              <a:ext cx="720000" cy="36000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sp>
          <p:nvSpPr>
            <p:cNvPr id="30" name="正方形/長方形 29"/>
            <p:cNvSpPr/>
            <p:nvPr/>
          </p:nvSpPr>
          <p:spPr>
            <a:xfrm>
              <a:off x="2892848" y="3917024"/>
              <a:ext cx="720000" cy="720000"/>
            </a:xfrm>
            <a:prstGeom prst="rect">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ctr"/>
              <a:r>
                <a:rPr kumimoji="1" lang="en-US" altLang="ja-JP" sz="1800" dirty="0">
                  <a:solidFill>
                    <a:schemeClr val="tx1"/>
                  </a:solidFill>
                </a:rPr>
                <a:t>AIR</a:t>
              </a:r>
              <a:endParaRPr kumimoji="1" lang="ja-JP" altLang="en-US" sz="1800" dirty="0">
                <a:solidFill>
                  <a:schemeClr val="tx1"/>
                </a:solidFill>
              </a:endParaRPr>
            </a:p>
          </p:txBody>
        </p:sp>
        <p:sp>
          <p:nvSpPr>
            <p:cNvPr id="31" name="台形 30"/>
            <p:cNvSpPr/>
            <p:nvPr/>
          </p:nvSpPr>
          <p:spPr>
            <a:xfrm>
              <a:off x="2895597" y="3640452"/>
              <a:ext cx="720000" cy="285750"/>
            </a:xfrm>
            <a:prstGeom prst="trapezoid">
              <a:avLst>
                <a:gd name="adj" fmla="val 9500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kumimoji="1" lang="ja-JP" altLang="en-US" sz="1100"/>
            </a:p>
          </p:txBody>
        </p:sp>
      </p:grpSp>
      <p:pic>
        <p:nvPicPr>
          <p:cNvPr id="6" name="Picture 5">
            <a:extLst>
              <a:ext uri="{FF2B5EF4-FFF2-40B4-BE49-F238E27FC236}">
                <a16:creationId xmlns:a16="http://schemas.microsoft.com/office/drawing/2014/main" id="{A08E72AB-9480-4298-8E6E-77F73745C5A0}"/>
              </a:ext>
            </a:extLst>
          </p:cNvPr>
          <p:cNvPicPr>
            <a:picLocks noChangeAspect="1"/>
          </p:cNvPicPr>
          <p:nvPr/>
        </p:nvPicPr>
        <p:blipFill>
          <a:blip r:embed="rId5"/>
          <a:stretch>
            <a:fillRect/>
          </a:stretch>
        </p:blipFill>
        <p:spPr>
          <a:xfrm>
            <a:off x="411770" y="1019280"/>
            <a:ext cx="2619089" cy="1705107"/>
          </a:xfrm>
          <a:prstGeom prst="rect">
            <a:avLst/>
          </a:prstGeom>
        </p:spPr>
      </p:pic>
      <p:pic>
        <p:nvPicPr>
          <p:cNvPr id="42" name="Picture 41">
            <a:extLst>
              <a:ext uri="{FF2B5EF4-FFF2-40B4-BE49-F238E27FC236}">
                <a16:creationId xmlns:a16="http://schemas.microsoft.com/office/drawing/2014/main" id="{1FB50C99-BCCB-4D59-A781-83A0A069746D}"/>
              </a:ext>
            </a:extLst>
          </p:cNvPr>
          <p:cNvPicPr>
            <a:picLocks noChangeAspect="1"/>
          </p:cNvPicPr>
          <p:nvPr/>
        </p:nvPicPr>
        <p:blipFill>
          <a:blip r:embed="rId6"/>
          <a:stretch>
            <a:fillRect/>
          </a:stretch>
        </p:blipFill>
        <p:spPr>
          <a:xfrm>
            <a:off x="6388643" y="999036"/>
            <a:ext cx="2489943" cy="1690360"/>
          </a:xfrm>
          <a:prstGeom prst="rect">
            <a:avLst/>
          </a:prstGeom>
        </p:spPr>
      </p:pic>
      <p:sp>
        <p:nvSpPr>
          <p:cNvPr id="61" name="TextBox 60">
            <a:extLst>
              <a:ext uri="{FF2B5EF4-FFF2-40B4-BE49-F238E27FC236}">
                <a16:creationId xmlns:a16="http://schemas.microsoft.com/office/drawing/2014/main" id="{D17B9C1A-CF35-4CFF-8F16-956AFAD183AF}"/>
              </a:ext>
            </a:extLst>
          </p:cNvPr>
          <p:cNvSpPr txBox="1"/>
          <p:nvPr/>
        </p:nvSpPr>
        <p:spPr>
          <a:xfrm>
            <a:off x="757296" y="2362295"/>
            <a:ext cx="1833294" cy="307777"/>
          </a:xfrm>
          <a:prstGeom prst="rect">
            <a:avLst/>
          </a:prstGeom>
          <a:solidFill>
            <a:schemeClr val="bg1"/>
          </a:solidFill>
        </p:spPr>
        <p:txBody>
          <a:bodyPr wrap="square" rtlCol="0">
            <a:spAutoFit/>
          </a:bodyPr>
          <a:lstStyle/>
          <a:p>
            <a:r>
              <a:rPr lang="en-US" sz="1400" dirty="0"/>
              <a:t>RENEWABLE ENERGY</a:t>
            </a:r>
          </a:p>
        </p:txBody>
      </p:sp>
      <p:sp>
        <p:nvSpPr>
          <p:cNvPr id="62" name="TextBox 61">
            <a:extLst>
              <a:ext uri="{FF2B5EF4-FFF2-40B4-BE49-F238E27FC236}">
                <a16:creationId xmlns:a16="http://schemas.microsoft.com/office/drawing/2014/main" id="{23357DB8-8017-4788-9FB4-C7BA45BB2A76}"/>
              </a:ext>
            </a:extLst>
          </p:cNvPr>
          <p:cNvSpPr txBox="1"/>
          <p:nvPr/>
        </p:nvSpPr>
        <p:spPr>
          <a:xfrm>
            <a:off x="6785046" y="4614281"/>
            <a:ext cx="2057400" cy="923330"/>
          </a:xfrm>
          <a:prstGeom prst="rect">
            <a:avLst/>
          </a:prstGeom>
          <a:solidFill>
            <a:schemeClr val="bg1"/>
          </a:solidFill>
          <a:ln>
            <a:solidFill>
              <a:srgbClr xmlns:mc="http://schemas.openxmlformats.org/markup-compatibility/2006" xmlns:a14="http://schemas.microsoft.com/office/drawing/2010/main" val="000000" mc:Ignorable="a14" a14:legacySpreadsheetColorIndex="64"/>
            </a:solidFill>
          </a:ln>
        </p:spPr>
        <p:txBody>
          <a:bodyPr wrap="square" rtlCol="0">
            <a:spAutoFit/>
          </a:bodyPr>
          <a:lstStyle/>
          <a:p>
            <a:r>
              <a:rPr lang="en-US" b="1" dirty="0"/>
              <a:t>AIR STORAGE</a:t>
            </a:r>
          </a:p>
          <a:p>
            <a:r>
              <a:rPr lang="en-US" dirty="0">
                <a:solidFill>
                  <a:schemeClr val="bg1">
                    <a:lumMod val="50000"/>
                  </a:schemeClr>
                </a:solidFill>
              </a:rPr>
              <a:t>EXISITING SALT CAVERN </a:t>
            </a:r>
          </a:p>
        </p:txBody>
      </p:sp>
      <p:sp>
        <p:nvSpPr>
          <p:cNvPr id="63" name="TextBox 62">
            <a:extLst>
              <a:ext uri="{FF2B5EF4-FFF2-40B4-BE49-F238E27FC236}">
                <a16:creationId xmlns:a16="http://schemas.microsoft.com/office/drawing/2014/main" id="{06E9AC7D-6719-466B-B593-2D8AF5EFACBE}"/>
              </a:ext>
            </a:extLst>
          </p:cNvPr>
          <p:cNvSpPr txBox="1"/>
          <p:nvPr/>
        </p:nvSpPr>
        <p:spPr>
          <a:xfrm>
            <a:off x="6915334" y="2345123"/>
            <a:ext cx="1550710" cy="307777"/>
          </a:xfrm>
          <a:prstGeom prst="rect">
            <a:avLst/>
          </a:prstGeom>
          <a:solidFill>
            <a:schemeClr val="bg1"/>
          </a:solidFill>
        </p:spPr>
        <p:txBody>
          <a:bodyPr wrap="square" rtlCol="0">
            <a:spAutoFit/>
          </a:bodyPr>
          <a:lstStyle/>
          <a:p>
            <a:r>
              <a:rPr lang="en-US" sz="1400" dirty="0"/>
              <a:t>CONNECTED CITY</a:t>
            </a:r>
          </a:p>
        </p:txBody>
      </p:sp>
      <p:sp>
        <p:nvSpPr>
          <p:cNvPr id="64" name="Arrow: Up-Down 63">
            <a:extLst>
              <a:ext uri="{FF2B5EF4-FFF2-40B4-BE49-F238E27FC236}">
                <a16:creationId xmlns:a16="http://schemas.microsoft.com/office/drawing/2014/main" id="{4D0637A2-F8BF-4364-B868-33296E8CCDA9}"/>
              </a:ext>
            </a:extLst>
          </p:cNvPr>
          <p:cNvSpPr/>
          <p:nvPr/>
        </p:nvSpPr>
        <p:spPr>
          <a:xfrm flipH="1">
            <a:off x="4806059" y="3887624"/>
            <a:ext cx="401490" cy="874528"/>
          </a:xfrm>
          <a:prstGeom prst="upDownArrow">
            <a:avLst/>
          </a:prstGeom>
          <a:ln>
            <a:solidFill>
              <a:schemeClr val="tx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highlight>
                <a:srgbClr val="00FFFF"/>
              </a:highlight>
            </a:endParaRPr>
          </a:p>
        </p:txBody>
      </p:sp>
      <p:cxnSp>
        <p:nvCxnSpPr>
          <p:cNvPr id="67" name="Straight Arrow Connector 66">
            <a:extLst>
              <a:ext uri="{FF2B5EF4-FFF2-40B4-BE49-F238E27FC236}">
                <a16:creationId xmlns:a16="http://schemas.microsoft.com/office/drawing/2014/main" id="{814D7393-E428-4D67-8567-0941F24CFCD7}"/>
              </a:ext>
            </a:extLst>
          </p:cNvPr>
          <p:cNvCxnSpPr>
            <a:cxnSpLocks/>
            <a:endCxn id="33" idx="1"/>
          </p:cNvCxnSpPr>
          <p:nvPr/>
        </p:nvCxnSpPr>
        <p:spPr>
          <a:xfrm>
            <a:off x="1888070" y="3025629"/>
            <a:ext cx="1904291" cy="0"/>
          </a:xfrm>
          <a:prstGeom prst="straightConnector1">
            <a:avLst/>
          </a:prstGeom>
          <a:ln w="50800">
            <a:solidFill>
              <a:srgbClr val="FF0000"/>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DDD93CF8-C7D6-4910-B950-0B1F4CCDD832}"/>
              </a:ext>
            </a:extLst>
          </p:cNvPr>
          <p:cNvCxnSpPr>
            <a:cxnSpLocks/>
          </p:cNvCxnSpPr>
          <p:nvPr/>
        </p:nvCxnSpPr>
        <p:spPr>
          <a:xfrm flipV="1">
            <a:off x="7785970" y="2663373"/>
            <a:ext cx="0" cy="569533"/>
          </a:xfrm>
          <a:prstGeom prst="straightConnector1">
            <a:avLst/>
          </a:prstGeom>
          <a:ln w="50800">
            <a:solidFill>
              <a:srgbClr val="FF0000"/>
            </a:solidFill>
            <a:prstDash val="solid"/>
            <a:headEnd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159E2DB-3773-4D2F-91BC-736D06862B0D}"/>
              </a:ext>
            </a:extLst>
          </p:cNvPr>
          <p:cNvCxnSpPr>
            <a:cxnSpLocks/>
          </p:cNvCxnSpPr>
          <p:nvPr/>
        </p:nvCxnSpPr>
        <p:spPr>
          <a:xfrm>
            <a:off x="5329753" y="5085523"/>
            <a:ext cx="1431129" cy="30838"/>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E1B42611-1AD6-4EBA-BC05-6B839F2A6FF6}"/>
              </a:ext>
            </a:extLst>
          </p:cNvPr>
          <p:cNvCxnSpPr>
            <a:cxnSpLocks/>
          </p:cNvCxnSpPr>
          <p:nvPr/>
        </p:nvCxnSpPr>
        <p:spPr>
          <a:xfrm flipH="1">
            <a:off x="2678279" y="4205049"/>
            <a:ext cx="965334" cy="294592"/>
          </a:xfrm>
          <a:prstGeom prst="straightConnector1">
            <a:avLst/>
          </a:prstGeom>
          <a:ln>
            <a:solidFill>
              <a:schemeClr val="tx1"/>
            </a:solidFill>
            <a:tailEnd type="triangle" w="lg" len="lg"/>
          </a:ln>
        </p:spPr>
        <p:style>
          <a:lnRef idx="1">
            <a:schemeClr val="accent1"/>
          </a:lnRef>
          <a:fillRef idx="0">
            <a:schemeClr val="accent1"/>
          </a:fillRef>
          <a:effectRef idx="0">
            <a:schemeClr val="accent1"/>
          </a:effectRef>
          <a:fontRef idx="minor">
            <a:schemeClr val="tx1"/>
          </a:fontRef>
        </p:style>
      </p:cxnSp>
      <p:sp>
        <p:nvSpPr>
          <p:cNvPr id="81" name="TextBox 80">
            <a:extLst>
              <a:ext uri="{FF2B5EF4-FFF2-40B4-BE49-F238E27FC236}">
                <a16:creationId xmlns:a16="http://schemas.microsoft.com/office/drawing/2014/main" id="{DDF4BAA0-F8C2-44A8-A705-E9C2DDABF012}"/>
              </a:ext>
            </a:extLst>
          </p:cNvPr>
          <p:cNvSpPr txBox="1"/>
          <p:nvPr/>
        </p:nvSpPr>
        <p:spPr>
          <a:xfrm>
            <a:off x="299750" y="3903158"/>
            <a:ext cx="2378528" cy="2031325"/>
          </a:xfrm>
          <a:prstGeom prst="rect">
            <a:avLst/>
          </a:prstGeom>
          <a:solidFill>
            <a:schemeClr val="bg1"/>
          </a:solidFill>
          <a:ln>
            <a:solidFill>
              <a:schemeClr val="tx1"/>
            </a:solidFill>
          </a:ln>
        </p:spPr>
        <p:txBody>
          <a:bodyPr wrap="square" rtlCol="0">
            <a:spAutoFit/>
          </a:bodyPr>
          <a:lstStyle/>
          <a:p>
            <a:r>
              <a:rPr lang="en-US" b="1" dirty="0"/>
              <a:t>KAB</a:t>
            </a:r>
            <a:r>
              <a:rPr lang="en-US" b="1" baseline="30000" dirty="0"/>
              <a:t>TM</a:t>
            </a:r>
            <a:r>
              <a:rPr lang="en-US" b="1" dirty="0"/>
              <a:t> SYSTEM</a:t>
            </a:r>
          </a:p>
          <a:p>
            <a:r>
              <a:rPr lang="en-US" dirty="0">
                <a:solidFill>
                  <a:schemeClr val="tx1">
                    <a:lumMod val="50000"/>
                    <a:lumOff val="50000"/>
                  </a:schemeClr>
                </a:solidFill>
              </a:rPr>
              <a:t>Container with </a:t>
            </a:r>
          </a:p>
          <a:p>
            <a:r>
              <a:rPr lang="en-US" dirty="0">
                <a:solidFill>
                  <a:schemeClr val="tx1">
                    <a:lumMod val="50000"/>
                    <a:lumOff val="50000"/>
                  </a:schemeClr>
                </a:solidFill>
              </a:rPr>
              <a:t>Compressor/Expander </a:t>
            </a:r>
          </a:p>
          <a:p>
            <a:r>
              <a:rPr lang="en-US" dirty="0">
                <a:solidFill>
                  <a:schemeClr val="tx1">
                    <a:lumMod val="50000"/>
                    <a:lumOff val="50000"/>
                  </a:schemeClr>
                </a:solidFill>
              </a:rPr>
              <a:t>Heat Exchanger</a:t>
            </a:r>
          </a:p>
          <a:p>
            <a:r>
              <a:rPr lang="en-US" dirty="0">
                <a:solidFill>
                  <a:schemeClr val="tx1">
                    <a:lumMod val="50000"/>
                    <a:lumOff val="50000"/>
                  </a:schemeClr>
                </a:solidFill>
              </a:rPr>
              <a:t>Generator </a:t>
            </a:r>
          </a:p>
          <a:p>
            <a:r>
              <a:rPr lang="en-US" b="1" dirty="0"/>
              <a:t>HEAT MEDIA STATION</a:t>
            </a:r>
          </a:p>
          <a:p>
            <a:r>
              <a:rPr lang="en-US" dirty="0">
                <a:solidFill>
                  <a:schemeClr val="bg1">
                    <a:lumMod val="50000"/>
                  </a:schemeClr>
                </a:solidFill>
              </a:rPr>
              <a:t>Container Tank</a:t>
            </a:r>
          </a:p>
        </p:txBody>
      </p:sp>
      <p:pic>
        <p:nvPicPr>
          <p:cNvPr id="83" name="Picture 82">
            <a:extLst>
              <a:ext uri="{FF2B5EF4-FFF2-40B4-BE49-F238E27FC236}">
                <a16:creationId xmlns:a16="http://schemas.microsoft.com/office/drawing/2014/main" id="{9C4E002F-9A65-4727-858D-C3EC395A0EEA}"/>
              </a:ext>
            </a:extLst>
          </p:cNvPr>
          <p:cNvPicPr>
            <a:picLocks noChangeAspect="1"/>
          </p:cNvPicPr>
          <p:nvPr/>
        </p:nvPicPr>
        <p:blipFill>
          <a:blip r:embed="rId7"/>
          <a:stretch>
            <a:fillRect/>
          </a:stretch>
        </p:blipFill>
        <p:spPr>
          <a:xfrm>
            <a:off x="7109918" y="146313"/>
            <a:ext cx="1896020" cy="402371"/>
          </a:xfrm>
          <a:prstGeom prst="rect">
            <a:avLst/>
          </a:prstGeom>
        </p:spPr>
      </p:pic>
      <p:sp>
        <p:nvSpPr>
          <p:cNvPr id="84" name="TextBox 83">
            <a:extLst>
              <a:ext uri="{FF2B5EF4-FFF2-40B4-BE49-F238E27FC236}">
                <a16:creationId xmlns:a16="http://schemas.microsoft.com/office/drawing/2014/main" id="{681837BD-8559-43E6-98B8-3EFE18CC1F6B}"/>
              </a:ext>
            </a:extLst>
          </p:cNvPr>
          <p:cNvSpPr txBox="1"/>
          <p:nvPr/>
        </p:nvSpPr>
        <p:spPr>
          <a:xfrm>
            <a:off x="4024799" y="832687"/>
            <a:ext cx="1483305" cy="923330"/>
          </a:xfrm>
          <a:prstGeom prst="rect">
            <a:avLst/>
          </a:prstGeom>
          <a:solidFill>
            <a:schemeClr val="bg1"/>
          </a:solidFill>
        </p:spPr>
        <p:txBody>
          <a:bodyPr wrap="square" rtlCol="0">
            <a:spAutoFit/>
          </a:bodyPr>
          <a:lstStyle/>
          <a:p>
            <a:pPr algn="ctr"/>
            <a:r>
              <a:rPr lang="en-US" b="1" dirty="0">
                <a:solidFill>
                  <a:srgbClr val="00B050"/>
                </a:solidFill>
              </a:rPr>
              <a:t>Emission Free</a:t>
            </a:r>
          </a:p>
          <a:p>
            <a:pPr algn="ctr"/>
            <a:r>
              <a:rPr lang="en-US" b="1" dirty="0">
                <a:solidFill>
                  <a:srgbClr val="00B050"/>
                </a:solidFill>
              </a:rPr>
              <a:t>Effective</a:t>
            </a:r>
          </a:p>
          <a:p>
            <a:pPr algn="ctr"/>
            <a:r>
              <a:rPr lang="en-US" b="1" dirty="0">
                <a:solidFill>
                  <a:srgbClr val="00B050"/>
                </a:solidFill>
              </a:rPr>
              <a:t>Economical</a:t>
            </a:r>
          </a:p>
        </p:txBody>
      </p:sp>
      <p:cxnSp>
        <p:nvCxnSpPr>
          <p:cNvPr id="91" name="Straight Connector 90">
            <a:extLst>
              <a:ext uri="{FF2B5EF4-FFF2-40B4-BE49-F238E27FC236}">
                <a16:creationId xmlns:a16="http://schemas.microsoft.com/office/drawing/2014/main" id="{B9E12E69-E7B3-4B8A-AB70-0E09636E3476}"/>
              </a:ext>
            </a:extLst>
          </p:cNvPr>
          <p:cNvCxnSpPr>
            <a:cxnSpLocks/>
          </p:cNvCxnSpPr>
          <p:nvPr/>
        </p:nvCxnSpPr>
        <p:spPr>
          <a:xfrm flipV="1">
            <a:off x="6078433" y="3214737"/>
            <a:ext cx="1707537" cy="17487"/>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DCD0A80F-2D79-4FEB-8740-4415A7AC5E31}"/>
              </a:ext>
            </a:extLst>
          </p:cNvPr>
          <p:cNvCxnSpPr>
            <a:cxnSpLocks/>
          </p:cNvCxnSpPr>
          <p:nvPr/>
        </p:nvCxnSpPr>
        <p:spPr>
          <a:xfrm>
            <a:off x="1888070" y="2724387"/>
            <a:ext cx="0" cy="301242"/>
          </a:xfrm>
          <a:prstGeom prst="line">
            <a:avLst/>
          </a:prstGeom>
          <a:ln w="50800">
            <a:solidFill>
              <a:srgbClr val="FF0000"/>
            </a:solidFill>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C63A3647-5290-46F3-B3DE-E61850B24D73}"/>
              </a:ext>
            </a:extLst>
          </p:cNvPr>
          <p:cNvSpPr txBox="1"/>
          <p:nvPr/>
        </p:nvSpPr>
        <p:spPr>
          <a:xfrm>
            <a:off x="431884" y="241857"/>
            <a:ext cx="6048672" cy="584775"/>
          </a:xfrm>
          <a:prstGeom prst="rect">
            <a:avLst/>
          </a:prstGeom>
          <a:noFill/>
        </p:spPr>
        <p:txBody>
          <a:bodyPr wrap="square" rtlCol="0">
            <a:spAutoFit/>
          </a:bodyPr>
          <a:lstStyle/>
          <a:p>
            <a:r>
              <a:rPr lang="en-US" sz="3200" b="1" dirty="0"/>
              <a:t>OUTLOOK of KAB</a:t>
            </a:r>
            <a:r>
              <a:rPr lang="en-US" sz="3200" b="1" baseline="30000" dirty="0"/>
              <a:t>TM</a:t>
            </a:r>
            <a:r>
              <a:rPr lang="en-US" sz="3200" b="1" dirty="0"/>
              <a:t> SYSTEM </a:t>
            </a:r>
          </a:p>
        </p:txBody>
      </p:sp>
      <p:sp>
        <p:nvSpPr>
          <p:cNvPr id="8" name="TextBox 7">
            <a:extLst>
              <a:ext uri="{FF2B5EF4-FFF2-40B4-BE49-F238E27FC236}">
                <a16:creationId xmlns:a16="http://schemas.microsoft.com/office/drawing/2014/main" id="{1E2A0A5F-27FB-458B-AE21-3F8C7797410E}"/>
              </a:ext>
            </a:extLst>
          </p:cNvPr>
          <p:cNvSpPr txBox="1"/>
          <p:nvPr/>
        </p:nvSpPr>
        <p:spPr>
          <a:xfrm>
            <a:off x="3678273" y="3904463"/>
            <a:ext cx="965334" cy="523220"/>
          </a:xfrm>
          <a:prstGeom prst="rect">
            <a:avLst/>
          </a:prstGeom>
          <a:noFill/>
        </p:spPr>
        <p:txBody>
          <a:bodyPr wrap="square" rtlCol="0">
            <a:spAutoFit/>
          </a:bodyPr>
          <a:lstStyle/>
          <a:p>
            <a:r>
              <a:rPr lang="en-US" sz="1400" dirty="0"/>
              <a:t>KAB SYSTEM</a:t>
            </a:r>
          </a:p>
        </p:txBody>
      </p:sp>
      <p:pic>
        <p:nvPicPr>
          <p:cNvPr id="33" name="図 1">
            <a:extLst>
              <a:ext uri="{FF2B5EF4-FFF2-40B4-BE49-F238E27FC236}">
                <a16:creationId xmlns:a16="http://schemas.microsoft.com/office/drawing/2014/main" id="{00000000-0008-0000-0000-000002000000}"/>
              </a:ext>
            </a:extLst>
          </p:cNvPr>
          <p:cNvPicPr>
            <a:picLocks noChangeAspect="1"/>
          </p:cNvPicPr>
          <p:nvPr/>
        </p:nvPicPr>
        <p:blipFill rotWithShape="1">
          <a:blip r:embed="rId8"/>
          <a:srcRect l="8439" t="14262" r="27387" b="8136"/>
          <a:stretch/>
        </p:blipFill>
        <p:spPr>
          <a:xfrm>
            <a:off x="3792361" y="2148099"/>
            <a:ext cx="2286072" cy="1755059"/>
          </a:xfrm>
          <a:prstGeom prst="rect">
            <a:avLst/>
          </a:prstGeom>
        </p:spPr>
      </p:pic>
      <p:sp>
        <p:nvSpPr>
          <p:cNvPr id="5" name="Slide Number Placeholder 4">
            <a:extLst>
              <a:ext uri="{FF2B5EF4-FFF2-40B4-BE49-F238E27FC236}">
                <a16:creationId xmlns:a16="http://schemas.microsoft.com/office/drawing/2014/main" id="{E04192E7-089C-4895-9914-295DB1EB3734}"/>
              </a:ext>
            </a:extLst>
          </p:cNvPr>
          <p:cNvSpPr>
            <a:spLocks noGrp="1"/>
          </p:cNvSpPr>
          <p:nvPr>
            <p:ph type="sldNum" sz="quarter" idx="12"/>
          </p:nvPr>
        </p:nvSpPr>
        <p:spPr/>
        <p:txBody>
          <a:bodyPr/>
          <a:lstStyle/>
          <a:p>
            <a:fld id="{8AC12862-A214-441F-ACCE-B4B56BF7D363}" type="slidenum">
              <a:rPr kumimoji="1" lang="ja-JP" altLang="en-US" smtClean="0"/>
              <a:t>8</a:t>
            </a:fld>
            <a:endParaRPr kumimoji="1" lang="ja-JP" altLang="en-US"/>
          </a:p>
        </p:txBody>
      </p:sp>
      <p:pic>
        <p:nvPicPr>
          <p:cNvPr id="10" name="Picture 9" descr="A picture containing pylon, object, outdoor, water&#10;&#10;Description automatically generated">
            <a:extLst>
              <a:ext uri="{FF2B5EF4-FFF2-40B4-BE49-F238E27FC236}">
                <a16:creationId xmlns:a16="http://schemas.microsoft.com/office/drawing/2014/main" id="{4BCB3FCF-FDC1-48DF-BAFB-A3C225599726}"/>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556302" y="2875008"/>
            <a:ext cx="553616" cy="782698"/>
          </a:xfrm>
          <a:prstGeom prst="rect">
            <a:avLst/>
          </a:prstGeom>
        </p:spPr>
      </p:pic>
      <p:pic>
        <p:nvPicPr>
          <p:cNvPr id="17" name="Picture 16" descr="A picture containing pylon, object, outdoor, water&#10;&#10;Description automatically generated">
            <a:extLst>
              <a:ext uri="{FF2B5EF4-FFF2-40B4-BE49-F238E27FC236}">
                <a16:creationId xmlns:a16="http://schemas.microsoft.com/office/drawing/2014/main" id="{5BCB9D8D-F694-40CF-8E36-43E4796755A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496680" y="2903173"/>
            <a:ext cx="534173" cy="755209"/>
          </a:xfrm>
          <a:prstGeom prst="rect">
            <a:avLst/>
          </a:prstGeom>
        </p:spPr>
      </p:pic>
      <p:sp>
        <p:nvSpPr>
          <p:cNvPr id="3" name="正方形/長方形 2">
            <a:extLst>
              <a:ext uri="{FF2B5EF4-FFF2-40B4-BE49-F238E27FC236}">
                <a16:creationId xmlns:a16="http://schemas.microsoft.com/office/drawing/2014/main" id="{BB90A252-A0FC-481B-89DE-E466649AF038}"/>
              </a:ext>
            </a:extLst>
          </p:cNvPr>
          <p:cNvSpPr/>
          <p:nvPr/>
        </p:nvSpPr>
        <p:spPr>
          <a:xfrm>
            <a:off x="3275856" y="1916832"/>
            <a:ext cx="3112780" cy="2432548"/>
          </a:xfrm>
          <a:prstGeom prst="rect">
            <a:avLst/>
          </a:prstGeom>
          <a:noFill/>
          <a:ln w="25400">
            <a:solidFill>
              <a:srgbClr val="FF00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1339939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1" name="角丸四角形 20"/>
          <p:cNvSpPr/>
          <p:nvPr/>
        </p:nvSpPr>
        <p:spPr>
          <a:xfrm>
            <a:off x="3793628" y="4702460"/>
            <a:ext cx="1730349" cy="661988"/>
          </a:xfrm>
          <a:prstGeom prst="roundRect">
            <a:avLst/>
          </a:prstGeom>
          <a:solidFill>
            <a:srgbClr val="22E0EA">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2" name="角丸四角形 21"/>
          <p:cNvSpPr/>
          <p:nvPr/>
        </p:nvSpPr>
        <p:spPr>
          <a:xfrm>
            <a:off x="3760776" y="3336513"/>
            <a:ext cx="1735112" cy="661988"/>
          </a:xfrm>
          <a:prstGeom prst="roundRect">
            <a:avLst/>
          </a:prstGeom>
          <a:solidFill>
            <a:srgbClr val="FF9999">
              <a:alpha val="31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4" name="テキスト ボックス 566"/>
          <p:cNvSpPr txBox="1">
            <a:spLocks noChangeArrowheads="1"/>
          </p:cNvSpPr>
          <p:nvPr/>
        </p:nvSpPr>
        <p:spPr bwMode="auto">
          <a:xfrm>
            <a:off x="1569933" y="4129008"/>
            <a:ext cx="1671637"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Compression heat collection</a:t>
            </a:r>
            <a:endParaRPr lang="ja-JP" altLang="en-US" sz="1400" b="1" dirty="0"/>
          </a:p>
        </p:txBody>
      </p:sp>
      <p:sp>
        <p:nvSpPr>
          <p:cNvPr id="25" name="下矢印 24"/>
          <p:cNvSpPr/>
          <p:nvPr/>
        </p:nvSpPr>
        <p:spPr>
          <a:xfrm>
            <a:off x="2358878" y="1513633"/>
            <a:ext cx="183829" cy="498898"/>
          </a:xfrm>
          <a:prstGeom prst="downArrow">
            <a:avLst/>
          </a:prstGeom>
          <a:solidFill>
            <a:srgbClr val="22E0E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26" name="テキスト ボックス 569"/>
          <p:cNvSpPr txBox="1">
            <a:spLocks noChangeArrowheads="1"/>
          </p:cNvSpPr>
          <p:nvPr/>
        </p:nvSpPr>
        <p:spPr bwMode="auto">
          <a:xfrm>
            <a:off x="1866882" y="1248099"/>
            <a:ext cx="143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Suction air</a:t>
            </a:r>
            <a:endParaRPr lang="ja-JP" altLang="en-US" sz="1400" b="1" dirty="0"/>
          </a:p>
        </p:txBody>
      </p:sp>
      <p:sp>
        <p:nvSpPr>
          <p:cNvPr id="27" name="テキスト ボックス 571"/>
          <p:cNvSpPr txBox="1">
            <a:spLocks noChangeArrowheads="1"/>
          </p:cNvSpPr>
          <p:nvPr/>
        </p:nvSpPr>
        <p:spPr bwMode="auto">
          <a:xfrm>
            <a:off x="3407212" y="1372960"/>
            <a:ext cx="2249993" cy="52322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Power Fluctuation </a:t>
            </a:r>
          </a:p>
          <a:p>
            <a:pPr algn="ctr" eaLnBrk="1" hangingPunct="1">
              <a:spcBef>
                <a:spcPct val="0"/>
              </a:spcBef>
              <a:buFontTx/>
              <a:buNone/>
            </a:pPr>
            <a:r>
              <a:rPr lang="en-US" altLang="ja-JP" sz="1400" b="1" dirty="0"/>
              <a:t>&lt;PV,WF&gt;&lt;Demand&gt;</a:t>
            </a:r>
          </a:p>
        </p:txBody>
      </p:sp>
      <p:sp>
        <p:nvSpPr>
          <p:cNvPr id="28" name="テキスト ボックス 588"/>
          <p:cNvSpPr txBox="1">
            <a:spLocks noChangeArrowheads="1"/>
          </p:cNvSpPr>
          <p:nvPr/>
        </p:nvSpPr>
        <p:spPr bwMode="auto">
          <a:xfrm>
            <a:off x="3652758" y="1032538"/>
            <a:ext cx="1836640" cy="307777"/>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POWER GRID</a:t>
            </a:r>
          </a:p>
        </p:txBody>
      </p:sp>
      <p:sp>
        <p:nvSpPr>
          <p:cNvPr id="29" name="テキスト ボックス 574"/>
          <p:cNvSpPr txBox="1">
            <a:spLocks noChangeArrowheads="1"/>
          </p:cNvSpPr>
          <p:nvPr/>
        </p:nvSpPr>
        <p:spPr bwMode="auto">
          <a:xfrm>
            <a:off x="3837751" y="3409439"/>
            <a:ext cx="204787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eaLnBrk="1" hangingPunct="1">
              <a:spcBef>
                <a:spcPct val="0"/>
              </a:spcBef>
              <a:buFontTx/>
              <a:buNone/>
            </a:pPr>
            <a:r>
              <a:rPr lang="en-US" altLang="ja-JP" sz="1400" b="1" dirty="0"/>
              <a:t>High temperature</a:t>
            </a:r>
          </a:p>
          <a:p>
            <a:pPr eaLnBrk="1" hangingPunct="1">
              <a:spcBef>
                <a:spcPct val="0"/>
              </a:spcBef>
              <a:buFontTx/>
              <a:buNone/>
            </a:pPr>
            <a:r>
              <a:rPr lang="en-US" altLang="ja-JP" sz="1400" b="1" dirty="0"/>
              <a:t>Heat medium</a:t>
            </a:r>
            <a:endParaRPr lang="ja-JP" altLang="en-US" sz="1400" b="1" dirty="0"/>
          </a:p>
        </p:txBody>
      </p:sp>
      <p:sp>
        <p:nvSpPr>
          <p:cNvPr id="30" name="テキスト ボックス 575"/>
          <p:cNvSpPr txBox="1">
            <a:spLocks noChangeArrowheads="1"/>
          </p:cNvSpPr>
          <p:nvPr/>
        </p:nvSpPr>
        <p:spPr bwMode="auto">
          <a:xfrm>
            <a:off x="3851610" y="4754230"/>
            <a:ext cx="19573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eaLnBrk="1" hangingPunct="1">
              <a:spcBef>
                <a:spcPct val="0"/>
              </a:spcBef>
              <a:buFontTx/>
              <a:buNone/>
            </a:pPr>
            <a:r>
              <a:rPr lang="en-US" altLang="ja-JP" sz="1400" b="1" dirty="0"/>
              <a:t>Low temperature</a:t>
            </a:r>
          </a:p>
          <a:p>
            <a:pPr eaLnBrk="1" hangingPunct="1">
              <a:spcBef>
                <a:spcPct val="0"/>
              </a:spcBef>
              <a:buFontTx/>
              <a:buNone/>
            </a:pPr>
            <a:r>
              <a:rPr lang="en-US" altLang="ja-JP" sz="1400" b="1" dirty="0"/>
              <a:t>Heat medium</a:t>
            </a:r>
            <a:endParaRPr lang="ja-JP" altLang="en-US" sz="1400" b="1" dirty="0"/>
          </a:p>
        </p:txBody>
      </p:sp>
      <p:grpSp>
        <p:nvGrpSpPr>
          <p:cNvPr id="31" name="グループ化 550"/>
          <p:cNvGrpSpPr>
            <a:grpSpLocks/>
          </p:cNvGrpSpPr>
          <p:nvPr/>
        </p:nvGrpSpPr>
        <p:grpSpPr bwMode="auto">
          <a:xfrm>
            <a:off x="3241570" y="4072576"/>
            <a:ext cx="2929171" cy="517413"/>
            <a:chOff x="-13612" y="0"/>
            <a:chExt cx="706594" cy="732459"/>
          </a:xfrm>
        </p:grpSpPr>
        <p:grpSp>
          <p:nvGrpSpPr>
            <p:cNvPr id="32" name="グループ化 606"/>
            <p:cNvGrpSpPr>
              <a:grpSpLocks/>
            </p:cNvGrpSpPr>
            <p:nvPr/>
          </p:nvGrpSpPr>
          <p:grpSpPr bwMode="auto">
            <a:xfrm>
              <a:off x="-13612" y="0"/>
              <a:ext cx="706594" cy="732459"/>
              <a:chOff x="-13598" y="0"/>
              <a:chExt cx="705838" cy="740774"/>
            </a:xfrm>
          </p:grpSpPr>
          <p:grpSp>
            <p:nvGrpSpPr>
              <p:cNvPr id="34" name="グループ化 608"/>
              <p:cNvGrpSpPr>
                <a:grpSpLocks/>
              </p:cNvGrpSpPr>
              <p:nvPr/>
            </p:nvGrpSpPr>
            <p:grpSpPr bwMode="auto">
              <a:xfrm>
                <a:off x="-13598" y="0"/>
                <a:ext cx="705838" cy="740774"/>
                <a:chOff x="-13598" y="0"/>
                <a:chExt cx="705838" cy="740774"/>
              </a:xfrm>
            </p:grpSpPr>
            <p:grpSp>
              <p:nvGrpSpPr>
                <p:cNvPr id="36" name="グループ化 610"/>
                <p:cNvGrpSpPr>
                  <a:grpSpLocks/>
                </p:cNvGrpSpPr>
                <p:nvPr/>
              </p:nvGrpSpPr>
              <p:grpSpPr bwMode="auto">
                <a:xfrm rot="10800000">
                  <a:off x="-13598" y="0"/>
                  <a:ext cx="705838" cy="740774"/>
                  <a:chOff x="20369" y="0"/>
                  <a:chExt cx="1057275" cy="1049824"/>
                </a:xfrm>
              </p:grpSpPr>
              <p:sp>
                <p:nvSpPr>
                  <p:cNvPr id="39" name="正方形/長方形 38"/>
                  <p:cNvSpPr/>
                  <p:nvPr/>
                </p:nvSpPr>
                <p:spPr>
                  <a:xfrm>
                    <a:off x="20369" y="67836"/>
                    <a:ext cx="1057275" cy="914153"/>
                  </a:xfrm>
                  <a:prstGeom prst="rect">
                    <a:avLst/>
                  </a:prstGeom>
                  <a:solidFill>
                    <a:sysClr val="window" lastClr="FFFFFF"/>
                  </a:solidFill>
                  <a:ln w="25400" cap="flat" cmpd="sng" algn="ctr">
                    <a:solidFill>
                      <a:srgbClr val="1F497D">
                        <a:lumMod val="60000"/>
                        <a:lumOff val="40000"/>
                      </a:srgbClr>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kern="0">
                      <a:solidFill>
                        <a:sysClr val="window" lastClr="FFFFFF"/>
                      </a:solidFill>
                      <a:latin typeface="Calibri"/>
                    </a:endParaRPr>
                  </a:p>
                </p:txBody>
              </p:sp>
              <p:sp>
                <p:nvSpPr>
                  <p:cNvPr id="41" name="フリーフォーム 40"/>
                  <p:cNvSpPr/>
                  <p:nvPr/>
                </p:nvSpPr>
                <p:spPr>
                  <a:xfrm rot="5400000">
                    <a:off x="-212359" y="397980"/>
                    <a:ext cx="1046593" cy="244174"/>
                  </a:xfrm>
                  <a:custGeom>
                    <a:avLst/>
                    <a:gdLst>
                      <a:gd name="connsiteX0" fmla="*/ 0 w 1037166"/>
                      <a:gd name="connsiteY0" fmla="*/ 169333 h 343958"/>
                      <a:gd name="connsiteX1" fmla="*/ 132291 w 1037166"/>
                      <a:gd name="connsiteY1" fmla="*/ 169333 h 343958"/>
                      <a:gd name="connsiteX2" fmla="*/ 222250 w 1037166"/>
                      <a:gd name="connsiteY2" fmla="*/ 338667 h 343958"/>
                      <a:gd name="connsiteX3" fmla="*/ 343958 w 1037166"/>
                      <a:gd name="connsiteY3" fmla="*/ 10583 h 343958"/>
                      <a:gd name="connsiteX4" fmla="*/ 476250 w 1037166"/>
                      <a:gd name="connsiteY4" fmla="*/ 343958 h 343958"/>
                      <a:gd name="connsiteX5" fmla="*/ 587375 w 1037166"/>
                      <a:gd name="connsiteY5" fmla="*/ 0 h 343958"/>
                      <a:gd name="connsiteX6" fmla="*/ 724958 w 1037166"/>
                      <a:gd name="connsiteY6" fmla="*/ 343958 h 343958"/>
                      <a:gd name="connsiteX7" fmla="*/ 830791 w 1037166"/>
                      <a:gd name="connsiteY7" fmla="*/ 10583 h 343958"/>
                      <a:gd name="connsiteX8" fmla="*/ 889000 w 1037166"/>
                      <a:gd name="connsiteY8" fmla="*/ 185208 h 343958"/>
                      <a:gd name="connsiteX9" fmla="*/ 1037166 w 1037166"/>
                      <a:gd name="connsiteY9" fmla="*/ 190500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750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750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69334 h 343958"/>
                      <a:gd name="connsiteX0" fmla="*/ 0 w 1038784"/>
                      <a:gd name="connsiteY0" fmla="*/ 169333 h 343958"/>
                      <a:gd name="connsiteX1" fmla="*/ 132291 w 1038784"/>
                      <a:gd name="connsiteY1" fmla="*/ 169333 h 343958"/>
                      <a:gd name="connsiteX2" fmla="*/ 222250 w 1038784"/>
                      <a:gd name="connsiteY2" fmla="*/ 338667 h 343958"/>
                      <a:gd name="connsiteX3" fmla="*/ 343958 w 1038784"/>
                      <a:gd name="connsiteY3" fmla="*/ 10583 h 343958"/>
                      <a:gd name="connsiteX4" fmla="*/ 476250 w 1038784"/>
                      <a:gd name="connsiteY4" fmla="*/ 343958 h 343958"/>
                      <a:gd name="connsiteX5" fmla="*/ 587375 w 1038784"/>
                      <a:gd name="connsiteY5" fmla="*/ 0 h 343958"/>
                      <a:gd name="connsiteX6" fmla="*/ 724958 w 1038784"/>
                      <a:gd name="connsiteY6" fmla="*/ 343958 h 343958"/>
                      <a:gd name="connsiteX7" fmla="*/ 830791 w 1038784"/>
                      <a:gd name="connsiteY7" fmla="*/ 10583 h 343958"/>
                      <a:gd name="connsiteX8" fmla="*/ 889000 w 1038784"/>
                      <a:gd name="connsiteY8" fmla="*/ 185208 h 343958"/>
                      <a:gd name="connsiteX9" fmla="*/ 1038784 w 1038784"/>
                      <a:gd name="connsiteY9" fmla="*/ 162127 h 343958"/>
                      <a:gd name="connsiteX0" fmla="*/ 0 w 1038784"/>
                      <a:gd name="connsiteY0" fmla="*/ 169333 h 343958"/>
                      <a:gd name="connsiteX1" fmla="*/ 132291 w 1038784"/>
                      <a:gd name="connsiteY1" fmla="*/ 169333 h 343958"/>
                      <a:gd name="connsiteX2" fmla="*/ 222250 w 1038784"/>
                      <a:gd name="connsiteY2" fmla="*/ 338667 h 343958"/>
                      <a:gd name="connsiteX3" fmla="*/ 343958 w 1038784"/>
                      <a:gd name="connsiteY3" fmla="*/ 10583 h 343958"/>
                      <a:gd name="connsiteX4" fmla="*/ 476250 w 1038784"/>
                      <a:gd name="connsiteY4" fmla="*/ 343958 h 343958"/>
                      <a:gd name="connsiteX5" fmla="*/ 587375 w 1038784"/>
                      <a:gd name="connsiteY5" fmla="*/ 0 h 343958"/>
                      <a:gd name="connsiteX6" fmla="*/ 724958 w 1038784"/>
                      <a:gd name="connsiteY6" fmla="*/ 343958 h 343958"/>
                      <a:gd name="connsiteX7" fmla="*/ 830791 w 1038784"/>
                      <a:gd name="connsiteY7" fmla="*/ 10583 h 343958"/>
                      <a:gd name="connsiteX8" fmla="*/ 889000 w 1038784"/>
                      <a:gd name="connsiteY8" fmla="*/ 185208 h 343958"/>
                      <a:gd name="connsiteX9" fmla="*/ 1038784 w 1038784"/>
                      <a:gd name="connsiteY9" fmla="*/ 162127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72938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72938 h 343958"/>
                      <a:gd name="connsiteX0" fmla="*/ 0 w 1048618"/>
                      <a:gd name="connsiteY0" fmla="*/ 169333 h 343958"/>
                      <a:gd name="connsiteX1" fmla="*/ 132291 w 1048618"/>
                      <a:gd name="connsiteY1" fmla="*/ 169333 h 343958"/>
                      <a:gd name="connsiteX2" fmla="*/ 222250 w 1048618"/>
                      <a:gd name="connsiteY2" fmla="*/ 338667 h 343958"/>
                      <a:gd name="connsiteX3" fmla="*/ 343958 w 1048618"/>
                      <a:gd name="connsiteY3" fmla="*/ 10583 h 343958"/>
                      <a:gd name="connsiteX4" fmla="*/ 476250 w 1048618"/>
                      <a:gd name="connsiteY4" fmla="*/ 343958 h 343958"/>
                      <a:gd name="connsiteX5" fmla="*/ 587375 w 1048618"/>
                      <a:gd name="connsiteY5" fmla="*/ 0 h 343958"/>
                      <a:gd name="connsiteX6" fmla="*/ 724958 w 1048618"/>
                      <a:gd name="connsiteY6" fmla="*/ 343958 h 343958"/>
                      <a:gd name="connsiteX7" fmla="*/ 830791 w 1048618"/>
                      <a:gd name="connsiteY7" fmla="*/ 10583 h 343958"/>
                      <a:gd name="connsiteX8" fmla="*/ 889000 w 1048618"/>
                      <a:gd name="connsiteY8" fmla="*/ 185208 h 343958"/>
                      <a:gd name="connsiteX9" fmla="*/ 1048618 w 1048618"/>
                      <a:gd name="connsiteY9" fmla="*/ 178989 h 343958"/>
                      <a:gd name="connsiteX0" fmla="*/ 0 w 1048618"/>
                      <a:gd name="connsiteY0" fmla="*/ 169333 h 343958"/>
                      <a:gd name="connsiteX1" fmla="*/ 132291 w 1048618"/>
                      <a:gd name="connsiteY1" fmla="*/ 169333 h 343958"/>
                      <a:gd name="connsiteX2" fmla="*/ 222250 w 1048618"/>
                      <a:gd name="connsiteY2" fmla="*/ 338667 h 343958"/>
                      <a:gd name="connsiteX3" fmla="*/ 343958 w 1048618"/>
                      <a:gd name="connsiteY3" fmla="*/ 10583 h 343958"/>
                      <a:gd name="connsiteX4" fmla="*/ 476250 w 1048618"/>
                      <a:gd name="connsiteY4" fmla="*/ 343958 h 343958"/>
                      <a:gd name="connsiteX5" fmla="*/ 587375 w 1048618"/>
                      <a:gd name="connsiteY5" fmla="*/ 0 h 343958"/>
                      <a:gd name="connsiteX6" fmla="*/ 724958 w 1048618"/>
                      <a:gd name="connsiteY6" fmla="*/ 343958 h 343958"/>
                      <a:gd name="connsiteX7" fmla="*/ 830791 w 1048618"/>
                      <a:gd name="connsiteY7" fmla="*/ 10583 h 343958"/>
                      <a:gd name="connsiteX8" fmla="*/ 889000 w 1048618"/>
                      <a:gd name="connsiteY8" fmla="*/ 185208 h 343958"/>
                      <a:gd name="connsiteX9" fmla="*/ 1048618 w 1048618"/>
                      <a:gd name="connsiteY9" fmla="*/ 178989 h 34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618" h="343958">
                        <a:moveTo>
                          <a:pt x="0" y="169333"/>
                        </a:moveTo>
                        <a:lnTo>
                          <a:pt x="132291" y="169333"/>
                        </a:lnTo>
                        <a:lnTo>
                          <a:pt x="222250" y="338667"/>
                        </a:lnTo>
                        <a:lnTo>
                          <a:pt x="343958" y="10583"/>
                        </a:lnTo>
                        <a:lnTo>
                          <a:pt x="476250" y="343958"/>
                        </a:lnTo>
                        <a:lnTo>
                          <a:pt x="587375" y="0"/>
                        </a:lnTo>
                        <a:lnTo>
                          <a:pt x="724958" y="343958"/>
                        </a:lnTo>
                        <a:lnTo>
                          <a:pt x="830791" y="10583"/>
                        </a:lnTo>
                        <a:lnTo>
                          <a:pt x="889000" y="185208"/>
                        </a:lnTo>
                        <a:cubicBezTo>
                          <a:pt x="940152" y="176389"/>
                          <a:pt x="988370" y="179962"/>
                          <a:pt x="1048618" y="178989"/>
                        </a:cubicBezTo>
                      </a:path>
                    </a:pathLst>
                  </a:custGeom>
                  <a:noFill/>
                  <a:ln w="25400" cap="flat" cmpd="sng" algn="ctr">
                    <a:solidFill>
                      <a:srgbClr val="FF0000"/>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kern="0">
                      <a:solidFill>
                        <a:sysClr val="window" lastClr="FFFFFF"/>
                      </a:solidFill>
                      <a:latin typeface="Calibri"/>
                    </a:endParaRPr>
                  </a:p>
                </p:txBody>
              </p:sp>
              <p:sp>
                <p:nvSpPr>
                  <p:cNvPr id="43" name="フリーフォーム 42"/>
                  <p:cNvSpPr/>
                  <p:nvPr/>
                </p:nvSpPr>
                <p:spPr>
                  <a:xfrm rot="5400000">
                    <a:off x="180760" y="394749"/>
                    <a:ext cx="1046593" cy="244174"/>
                  </a:xfrm>
                  <a:custGeom>
                    <a:avLst/>
                    <a:gdLst>
                      <a:gd name="connsiteX0" fmla="*/ 0 w 1037166"/>
                      <a:gd name="connsiteY0" fmla="*/ 169333 h 343958"/>
                      <a:gd name="connsiteX1" fmla="*/ 132291 w 1037166"/>
                      <a:gd name="connsiteY1" fmla="*/ 169333 h 343958"/>
                      <a:gd name="connsiteX2" fmla="*/ 222250 w 1037166"/>
                      <a:gd name="connsiteY2" fmla="*/ 338667 h 343958"/>
                      <a:gd name="connsiteX3" fmla="*/ 343958 w 1037166"/>
                      <a:gd name="connsiteY3" fmla="*/ 10583 h 343958"/>
                      <a:gd name="connsiteX4" fmla="*/ 476250 w 1037166"/>
                      <a:gd name="connsiteY4" fmla="*/ 343958 h 343958"/>
                      <a:gd name="connsiteX5" fmla="*/ 587375 w 1037166"/>
                      <a:gd name="connsiteY5" fmla="*/ 0 h 343958"/>
                      <a:gd name="connsiteX6" fmla="*/ 724958 w 1037166"/>
                      <a:gd name="connsiteY6" fmla="*/ 343958 h 343958"/>
                      <a:gd name="connsiteX7" fmla="*/ 830791 w 1037166"/>
                      <a:gd name="connsiteY7" fmla="*/ 10583 h 343958"/>
                      <a:gd name="connsiteX8" fmla="*/ 889000 w 1037166"/>
                      <a:gd name="connsiteY8" fmla="*/ 185208 h 343958"/>
                      <a:gd name="connsiteX9" fmla="*/ 1037166 w 1037166"/>
                      <a:gd name="connsiteY9" fmla="*/ 190500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750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750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69334 h 343958"/>
                      <a:gd name="connsiteX0" fmla="*/ 0 w 1038784"/>
                      <a:gd name="connsiteY0" fmla="*/ 169333 h 343958"/>
                      <a:gd name="connsiteX1" fmla="*/ 132291 w 1038784"/>
                      <a:gd name="connsiteY1" fmla="*/ 169333 h 343958"/>
                      <a:gd name="connsiteX2" fmla="*/ 222250 w 1038784"/>
                      <a:gd name="connsiteY2" fmla="*/ 338667 h 343958"/>
                      <a:gd name="connsiteX3" fmla="*/ 343958 w 1038784"/>
                      <a:gd name="connsiteY3" fmla="*/ 10583 h 343958"/>
                      <a:gd name="connsiteX4" fmla="*/ 476250 w 1038784"/>
                      <a:gd name="connsiteY4" fmla="*/ 343958 h 343958"/>
                      <a:gd name="connsiteX5" fmla="*/ 587375 w 1038784"/>
                      <a:gd name="connsiteY5" fmla="*/ 0 h 343958"/>
                      <a:gd name="connsiteX6" fmla="*/ 724958 w 1038784"/>
                      <a:gd name="connsiteY6" fmla="*/ 343958 h 343958"/>
                      <a:gd name="connsiteX7" fmla="*/ 830791 w 1038784"/>
                      <a:gd name="connsiteY7" fmla="*/ 10583 h 343958"/>
                      <a:gd name="connsiteX8" fmla="*/ 889000 w 1038784"/>
                      <a:gd name="connsiteY8" fmla="*/ 185208 h 343958"/>
                      <a:gd name="connsiteX9" fmla="*/ 1038784 w 1038784"/>
                      <a:gd name="connsiteY9" fmla="*/ 162127 h 343958"/>
                      <a:gd name="connsiteX0" fmla="*/ 0 w 1038784"/>
                      <a:gd name="connsiteY0" fmla="*/ 169333 h 343958"/>
                      <a:gd name="connsiteX1" fmla="*/ 132291 w 1038784"/>
                      <a:gd name="connsiteY1" fmla="*/ 169333 h 343958"/>
                      <a:gd name="connsiteX2" fmla="*/ 222250 w 1038784"/>
                      <a:gd name="connsiteY2" fmla="*/ 338667 h 343958"/>
                      <a:gd name="connsiteX3" fmla="*/ 343958 w 1038784"/>
                      <a:gd name="connsiteY3" fmla="*/ 10583 h 343958"/>
                      <a:gd name="connsiteX4" fmla="*/ 476250 w 1038784"/>
                      <a:gd name="connsiteY4" fmla="*/ 343958 h 343958"/>
                      <a:gd name="connsiteX5" fmla="*/ 587375 w 1038784"/>
                      <a:gd name="connsiteY5" fmla="*/ 0 h 343958"/>
                      <a:gd name="connsiteX6" fmla="*/ 724958 w 1038784"/>
                      <a:gd name="connsiteY6" fmla="*/ 343958 h 343958"/>
                      <a:gd name="connsiteX7" fmla="*/ 830791 w 1038784"/>
                      <a:gd name="connsiteY7" fmla="*/ 10583 h 343958"/>
                      <a:gd name="connsiteX8" fmla="*/ 889000 w 1038784"/>
                      <a:gd name="connsiteY8" fmla="*/ 185208 h 343958"/>
                      <a:gd name="connsiteX9" fmla="*/ 1038784 w 1038784"/>
                      <a:gd name="connsiteY9" fmla="*/ 162127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58522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72938 h 343958"/>
                      <a:gd name="connsiteX0" fmla="*/ 0 w 1042457"/>
                      <a:gd name="connsiteY0" fmla="*/ 169333 h 343958"/>
                      <a:gd name="connsiteX1" fmla="*/ 132291 w 1042457"/>
                      <a:gd name="connsiteY1" fmla="*/ 169333 h 343958"/>
                      <a:gd name="connsiteX2" fmla="*/ 222250 w 1042457"/>
                      <a:gd name="connsiteY2" fmla="*/ 338667 h 343958"/>
                      <a:gd name="connsiteX3" fmla="*/ 343958 w 1042457"/>
                      <a:gd name="connsiteY3" fmla="*/ 10583 h 343958"/>
                      <a:gd name="connsiteX4" fmla="*/ 476250 w 1042457"/>
                      <a:gd name="connsiteY4" fmla="*/ 343958 h 343958"/>
                      <a:gd name="connsiteX5" fmla="*/ 587375 w 1042457"/>
                      <a:gd name="connsiteY5" fmla="*/ 0 h 343958"/>
                      <a:gd name="connsiteX6" fmla="*/ 724958 w 1042457"/>
                      <a:gd name="connsiteY6" fmla="*/ 343958 h 343958"/>
                      <a:gd name="connsiteX7" fmla="*/ 830791 w 1042457"/>
                      <a:gd name="connsiteY7" fmla="*/ 10583 h 343958"/>
                      <a:gd name="connsiteX8" fmla="*/ 889000 w 1042457"/>
                      <a:gd name="connsiteY8" fmla="*/ 185208 h 343958"/>
                      <a:gd name="connsiteX9" fmla="*/ 1042457 w 1042457"/>
                      <a:gd name="connsiteY9" fmla="*/ 172938 h 343958"/>
                      <a:gd name="connsiteX0" fmla="*/ 0 w 1048618"/>
                      <a:gd name="connsiteY0" fmla="*/ 169333 h 343958"/>
                      <a:gd name="connsiteX1" fmla="*/ 132291 w 1048618"/>
                      <a:gd name="connsiteY1" fmla="*/ 169333 h 343958"/>
                      <a:gd name="connsiteX2" fmla="*/ 222250 w 1048618"/>
                      <a:gd name="connsiteY2" fmla="*/ 338667 h 343958"/>
                      <a:gd name="connsiteX3" fmla="*/ 343958 w 1048618"/>
                      <a:gd name="connsiteY3" fmla="*/ 10583 h 343958"/>
                      <a:gd name="connsiteX4" fmla="*/ 476250 w 1048618"/>
                      <a:gd name="connsiteY4" fmla="*/ 343958 h 343958"/>
                      <a:gd name="connsiteX5" fmla="*/ 587375 w 1048618"/>
                      <a:gd name="connsiteY5" fmla="*/ 0 h 343958"/>
                      <a:gd name="connsiteX6" fmla="*/ 724958 w 1048618"/>
                      <a:gd name="connsiteY6" fmla="*/ 343958 h 343958"/>
                      <a:gd name="connsiteX7" fmla="*/ 830791 w 1048618"/>
                      <a:gd name="connsiteY7" fmla="*/ 10583 h 343958"/>
                      <a:gd name="connsiteX8" fmla="*/ 889000 w 1048618"/>
                      <a:gd name="connsiteY8" fmla="*/ 185208 h 343958"/>
                      <a:gd name="connsiteX9" fmla="*/ 1048618 w 1048618"/>
                      <a:gd name="connsiteY9" fmla="*/ 178989 h 343958"/>
                      <a:gd name="connsiteX0" fmla="*/ 0 w 1048618"/>
                      <a:gd name="connsiteY0" fmla="*/ 169333 h 343958"/>
                      <a:gd name="connsiteX1" fmla="*/ 132291 w 1048618"/>
                      <a:gd name="connsiteY1" fmla="*/ 169333 h 343958"/>
                      <a:gd name="connsiteX2" fmla="*/ 222250 w 1048618"/>
                      <a:gd name="connsiteY2" fmla="*/ 338667 h 343958"/>
                      <a:gd name="connsiteX3" fmla="*/ 343958 w 1048618"/>
                      <a:gd name="connsiteY3" fmla="*/ 10583 h 343958"/>
                      <a:gd name="connsiteX4" fmla="*/ 476250 w 1048618"/>
                      <a:gd name="connsiteY4" fmla="*/ 343958 h 343958"/>
                      <a:gd name="connsiteX5" fmla="*/ 587375 w 1048618"/>
                      <a:gd name="connsiteY5" fmla="*/ 0 h 343958"/>
                      <a:gd name="connsiteX6" fmla="*/ 724958 w 1048618"/>
                      <a:gd name="connsiteY6" fmla="*/ 343958 h 343958"/>
                      <a:gd name="connsiteX7" fmla="*/ 830791 w 1048618"/>
                      <a:gd name="connsiteY7" fmla="*/ 10583 h 343958"/>
                      <a:gd name="connsiteX8" fmla="*/ 889000 w 1048618"/>
                      <a:gd name="connsiteY8" fmla="*/ 185208 h 343958"/>
                      <a:gd name="connsiteX9" fmla="*/ 1048618 w 1048618"/>
                      <a:gd name="connsiteY9" fmla="*/ 178989 h 343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48618" h="343958">
                        <a:moveTo>
                          <a:pt x="0" y="169333"/>
                        </a:moveTo>
                        <a:lnTo>
                          <a:pt x="132291" y="169333"/>
                        </a:lnTo>
                        <a:lnTo>
                          <a:pt x="222250" y="338667"/>
                        </a:lnTo>
                        <a:lnTo>
                          <a:pt x="343958" y="10583"/>
                        </a:lnTo>
                        <a:lnTo>
                          <a:pt x="476250" y="343958"/>
                        </a:lnTo>
                        <a:lnTo>
                          <a:pt x="587375" y="0"/>
                        </a:lnTo>
                        <a:lnTo>
                          <a:pt x="724958" y="343958"/>
                        </a:lnTo>
                        <a:lnTo>
                          <a:pt x="830791" y="10583"/>
                        </a:lnTo>
                        <a:lnTo>
                          <a:pt x="889000" y="185208"/>
                        </a:lnTo>
                        <a:cubicBezTo>
                          <a:pt x="940152" y="176389"/>
                          <a:pt x="988370" y="179962"/>
                          <a:pt x="1048618" y="178989"/>
                        </a:cubicBezTo>
                      </a:path>
                    </a:pathLst>
                  </a:custGeom>
                  <a:noFill/>
                  <a:ln w="25400" cap="flat" cmpd="sng" algn="ctr">
                    <a:solidFill>
                      <a:srgbClr val="00B0F0"/>
                    </a:solid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kern="0">
                      <a:solidFill>
                        <a:sysClr val="window" lastClr="FFFFFF"/>
                      </a:solidFill>
                      <a:latin typeface="Calibri"/>
                    </a:endParaRPr>
                  </a:p>
                </p:txBody>
              </p:sp>
            </p:grpSp>
            <p:sp>
              <p:nvSpPr>
                <p:cNvPr id="38" name="正方形/長方形 37"/>
                <p:cNvSpPr/>
                <p:nvPr/>
              </p:nvSpPr>
              <p:spPr>
                <a:xfrm rot="16200000">
                  <a:off x="214646" y="690601"/>
                  <a:ext cx="45586" cy="45643"/>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kern="0">
                    <a:solidFill>
                      <a:sysClr val="window" lastClr="FFFFFF"/>
                    </a:solidFill>
                    <a:latin typeface="Calibri"/>
                  </a:endParaRPr>
                </a:p>
              </p:txBody>
            </p:sp>
          </p:grpSp>
          <p:sp>
            <p:nvSpPr>
              <p:cNvPr id="35" name="正方形/長方形 34"/>
              <p:cNvSpPr/>
              <p:nvPr/>
            </p:nvSpPr>
            <p:spPr>
              <a:xfrm rot="16200000" flipV="1">
                <a:off x="401531" y="596124"/>
                <a:ext cx="164110" cy="120628"/>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kern="0">
                  <a:solidFill>
                    <a:sysClr val="window" lastClr="FFFFFF"/>
                  </a:solidFill>
                  <a:latin typeface="Calibri"/>
                </a:endParaRPr>
              </a:p>
            </p:txBody>
          </p:sp>
        </p:grpSp>
        <p:sp>
          <p:nvSpPr>
            <p:cNvPr id="33" name="正方形/長方形 32"/>
            <p:cNvSpPr/>
            <p:nvPr/>
          </p:nvSpPr>
          <p:spPr>
            <a:xfrm rot="16200000" flipV="1">
              <a:off x="383619" y="-33636"/>
              <a:ext cx="196074" cy="308420"/>
            </a:xfrm>
            <a:prstGeom prst="rect">
              <a:avLst/>
            </a:prstGeom>
            <a:noFill/>
            <a:ln w="25400" cap="flat" cmpd="sng" algn="ctr">
              <a:noFill/>
              <a:prstDash val="solid"/>
            </a:ln>
            <a:effectLst/>
          </p:spPr>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fontAlgn="auto">
                <a:spcBef>
                  <a:spcPts val="0"/>
                </a:spcBef>
                <a:spcAft>
                  <a:spcPts val="0"/>
                </a:spcAft>
                <a:defRPr/>
              </a:pPr>
              <a:endParaRPr lang="ja-JP" altLang="en-US" sz="1000" kern="0">
                <a:solidFill>
                  <a:sysClr val="window" lastClr="FFFFFF"/>
                </a:solidFill>
                <a:latin typeface="Calibri"/>
              </a:endParaRPr>
            </a:p>
          </p:txBody>
        </p:sp>
      </p:grpSp>
      <p:sp>
        <p:nvSpPr>
          <p:cNvPr id="49" name="正方形/長方形 48"/>
          <p:cNvSpPr/>
          <p:nvPr/>
        </p:nvSpPr>
        <p:spPr>
          <a:xfrm>
            <a:off x="3970817" y="5590781"/>
            <a:ext cx="44450" cy="6508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cxnSp>
        <p:nvCxnSpPr>
          <p:cNvPr id="50" name="カギ線コネクタ 49"/>
          <p:cNvCxnSpPr>
            <a:cxnSpLocks/>
          </p:cNvCxnSpPr>
          <p:nvPr/>
        </p:nvCxnSpPr>
        <p:spPr>
          <a:xfrm rot="16200000" flipH="1">
            <a:off x="802065" y="1643981"/>
            <a:ext cx="894456" cy="1"/>
          </a:xfrm>
          <a:prstGeom prst="bentConnector3">
            <a:avLst>
              <a:gd name="adj1" fmla="val 50000"/>
            </a:avLst>
          </a:prstGeom>
          <a:ln w="76200">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51" name="テキスト ボックス 570"/>
          <p:cNvSpPr txBox="1">
            <a:spLocks noChangeArrowheads="1"/>
          </p:cNvSpPr>
          <p:nvPr/>
        </p:nvSpPr>
        <p:spPr bwMode="auto">
          <a:xfrm>
            <a:off x="813463" y="1443055"/>
            <a:ext cx="1111250" cy="306387"/>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Charge</a:t>
            </a:r>
            <a:endParaRPr lang="ja-JP" altLang="en-US" sz="1400" b="1" dirty="0"/>
          </a:p>
        </p:txBody>
      </p:sp>
      <p:sp>
        <p:nvSpPr>
          <p:cNvPr id="59" name="テキスト ボックス 579"/>
          <p:cNvSpPr txBox="1">
            <a:spLocks noChangeArrowheads="1"/>
          </p:cNvSpPr>
          <p:nvPr/>
        </p:nvSpPr>
        <p:spPr bwMode="auto">
          <a:xfrm>
            <a:off x="689533" y="5035210"/>
            <a:ext cx="1636713" cy="523220"/>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solidFill>
                  <a:srgbClr val="FF0000"/>
                </a:solidFill>
              </a:rPr>
              <a:t>Charge / Discharge Unit</a:t>
            </a:r>
            <a:endParaRPr lang="ja-JP" altLang="en-US" sz="1400" b="1" dirty="0">
              <a:solidFill>
                <a:srgbClr val="FF0000"/>
              </a:solidFill>
            </a:endParaRPr>
          </a:p>
        </p:txBody>
      </p:sp>
      <p:sp>
        <p:nvSpPr>
          <p:cNvPr id="60" name="テキスト ボックス 581"/>
          <p:cNvSpPr txBox="1">
            <a:spLocks noChangeArrowheads="1"/>
          </p:cNvSpPr>
          <p:nvPr/>
        </p:nvSpPr>
        <p:spPr bwMode="auto">
          <a:xfrm>
            <a:off x="3890225" y="2942804"/>
            <a:ext cx="1455408" cy="307777"/>
          </a:xfrm>
          <a:prstGeom prst="rect">
            <a:avLst/>
          </a:prstGeom>
          <a:noFill/>
          <a:ln w="158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solidFill>
                  <a:srgbClr val="FF0000"/>
                </a:solidFill>
              </a:rPr>
              <a:t>Heat Storage</a:t>
            </a:r>
            <a:endParaRPr lang="ja-JP" altLang="en-US" sz="1400" b="1" dirty="0">
              <a:solidFill>
                <a:srgbClr val="FF0000"/>
              </a:solidFill>
            </a:endParaRPr>
          </a:p>
        </p:txBody>
      </p:sp>
      <p:cxnSp>
        <p:nvCxnSpPr>
          <p:cNvPr id="61" name="直線コネクタ 446"/>
          <p:cNvCxnSpPr>
            <a:cxnSpLocks noChangeShapeType="1"/>
          </p:cNvCxnSpPr>
          <p:nvPr/>
        </p:nvCxnSpPr>
        <p:spPr bwMode="auto">
          <a:xfrm flipH="1" flipV="1">
            <a:off x="2707934" y="3854837"/>
            <a:ext cx="481940" cy="231388"/>
          </a:xfrm>
          <a:prstGeom prst="line">
            <a:avLst/>
          </a:prstGeom>
          <a:noFill/>
          <a:ln w="9525" algn="ctr">
            <a:solidFill>
              <a:srgbClr val="000000"/>
            </a:solidFill>
            <a:round/>
            <a:headEnd type="oval" w="med" len="med"/>
            <a:tailEnd/>
          </a:ln>
          <a:extLst>
            <a:ext uri="{909E8E84-426E-40DD-AFC4-6F175D3DCCD1}">
              <a14:hiddenFill xmlns:a14="http://schemas.microsoft.com/office/drawing/2010/main">
                <a:noFill/>
              </a14:hiddenFill>
            </a:ext>
          </a:extLst>
        </p:spPr>
      </p:cxnSp>
      <p:sp>
        <p:nvSpPr>
          <p:cNvPr id="62" name="テキスト ボックス 566"/>
          <p:cNvSpPr txBox="1">
            <a:spLocks noChangeArrowheads="1"/>
          </p:cNvSpPr>
          <p:nvPr/>
        </p:nvSpPr>
        <p:spPr bwMode="auto">
          <a:xfrm>
            <a:off x="1490427" y="3456584"/>
            <a:ext cx="16716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Heat Exchanger</a:t>
            </a:r>
            <a:endParaRPr lang="ja-JP" altLang="en-US" sz="1400" b="1" dirty="0"/>
          </a:p>
        </p:txBody>
      </p:sp>
      <p:cxnSp>
        <p:nvCxnSpPr>
          <p:cNvPr id="63" name="直線コネクタ 62"/>
          <p:cNvCxnSpPr>
            <a:cxnSpLocks/>
          </p:cNvCxnSpPr>
          <p:nvPr/>
        </p:nvCxnSpPr>
        <p:spPr>
          <a:xfrm>
            <a:off x="755576" y="1196752"/>
            <a:ext cx="301640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5" name="正方形/長方形 4"/>
          <p:cNvSpPr/>
          <p:nvPr/>
        </p:nvSpPr>
        <p:spPr>
          <a:xfrm>
            <a:off x="1680525" y="5833664"/>
            <a:ext cx="4590207"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円/楕円 19"/>
          <p:cNvSpPr/>
          <p:nvPr/>
        </p:nvSpPr>
        <p:spPr>
          <a:xfrm>
            <a:off x="2582316" y="5513911"/>
            <a:ext cx="4248472" cy="866592"/>
          </a:xfrm>
          <a:prstGeom prst="ellipse">
            <a:avLst/>
          </a:prstGeom>
          <a:solidFill>
            <a:srgbClr val="FEFEA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3" name="テキスト ボックス 564"/>
          <p:cNvSpPr txBox="1">
            <a:spLocks noChangeArrowheads="1"/>
          </p:cNvSpPr>
          <p:nvPr/>
        </p:nvSpPr>
        <p:spPr bwMode="auto">
          <a:xfrm>
            <a:off x="3300284" y="5754980"/>
            <a:ext cx="2541587"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2000" b="1" dirty="0"/>
              <a:t>Air Storage</a:t>
            </a:r>
            <a:endParaRPr lang="ja-JP" altLang="en-US" sz="2000" b="1" dirty="0"/>
          </a:p>
        </p:txBody>
      </p:sp>
      <p:pic>
        <p:nvPicPr>
          <p:cNvPr id="9" name="Picture 8">
            <a:extLst>
              <a:ext uri="{FF2B5EF4-FFF2-40B4-BE49-F238E27FC236}">
                <a16:creationId xmlns:a16="http://schemas.microsoft.com/office/drawing/2014/main" id="{1F7D6202-46B2-4CB9-889C-07BC1D5AAB0F}"/>
              </a:ext>
            </a:extLst>
          </p:cNvPr>
          <p:cNvPicPr>
            <a:picLocks noChangeAspect="1"/>
          </p:cNvPicPr>
          <p:nvPr/>
        </p:nvPicPr>
        <p:blipFill>
          <a:blip r:embed="rId3"/>
          <a:stretch>
            <a:fillRect/>
          </a:stretch>
        </p:blipFill>
        <p:spPr>
          <a:xfrm>
            <a:off x="7132382" y="155481"/>
            <a:ext cx="1896020" cy="402371"/>
          </a:xfrm>
          <a:prstGeom prst="rect">
            <a:avLst/>
          </a:prstGeom>
        </p:spPr>
      </p:pic>
      <p:sp>
        <p:nvSpPr>
          <p:cNvPr id="67" name="下矢印 23">
            <a:extLst>
              <a:ext uri="{FF2B5EF4-FFF2-40B4-BE49-F238E27FC236}">
                <a16:creationId xmlns:a16="http://schemas.microsoft.com/office/drawing/2014/main" id="{B79927D2-5D6A-4501-A8B7-9A500D8088FF}"/>
              </a:ext>
            </a:extLst>
          </p:cNvPr>
          <p:cNvSpPr/>
          <p:nvPr/>
        </p:nvSpPr>
        <p:spPr>
          <a:xfrm rot="10800000">
            <a:off x="6530512" y="1562566"/>
            <a:ext cx="230187" cy="479425"/>
          </a:xfrm>
          <a:prstGeom prst="downArrow">
            <a:avLst/>
          </a:prstGeom>
          <a:solidFill>
            <a:srgbClr val="22E0EA"/>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68" name="テキスト ボックス 569">
            <a:extLst>
              <a:ext uri="{FF2B5EF4-FFF2-40B4-BE49-F238E27FC236}">
                <a16:creationId xmlns:a16="http://schemas.microsoft.com/office/drawing/2014/main" id="{4A36DE28-CF45-4BD7-8749-D369BAE7A252}"/>
              </a:ext>
            </a:extLst>
          </p:cNvPr>
          <p:cNvSpPr txBox="1">
            <a:spLocks noChangeArrowheads="1"/>
          </p:cNvSpPr>
          <p:nvPr/>
        </p:nvSpPr>
        <p:spPr bwMode="auto">
          <a:xfrm>
            <a:off x="5861552" y="1248663"/>
            <a:ext cx="14398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Exhaust air</a:t>
            </a:r>
            <a:endParaRPr lang="ja-JP" altLang="en-US" sz="1400" b="1" dirty="0"/>
          </a:p>
        </p:txBody>
      </p:sp>
      <p:cxnSp>
        <p:nvCxnSpPr>
          <p:cNvPr id="86" name="カギ線コネクタ 47">
            <a:extLst>
              <a:ext uri="{FF2B5EF4-FFF2-40B4-BE49-F238E27FC236}">
                <a16:creationId xmlns:a16="http://schemas.microsoft.com/office/drawing/2014/main" id="{6ABA6C6D-F5A7-40E9-8637-128A891CE313}"/>
              </a:ext>
            </a:extLst>
          </p:cNvPr>
          <p:cNvCxnSpPr>
            <a:cxnSpLocks/>
          </p:cNvCxnSpPr>
          <p:nvPr/>
        </p:nvCxnSpPr>
        <p:spPr>
          <a:xfrm rot="5400000">
            <a:off x="7130915" y="1622839"/>
            <a:ext cx="945545" cy="2"/>
          </a:xfrm>
          <a:prstGeom prst="bentConnector3">
            <a:avLst>
              <a:gd name="adj1" fmla="val 50000"/>
            </a:avLst>
          </a:prstGeom>
          <a:ln w="76200">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87" name="テキスト ボックス 570">
            <a:extLst>
              <a:ext uri="{FF2B5EF4-FFF2-40B4-BE49-F238E27FC236}">
                <a16:creationId xmlns:a16="http://schemas.microsoft.com/office/drawing/2014/main" id="{8708D15A-65BF-4897-90FC-9EE9227BDAA9}"/>
              </a:ext>
            </a:extLst>
          </p:cNvPr>
          <p:cNvSpPr txBox="1">
            <a:spLocks noChangeArrowheads="1"/>
          </p:cNvSpPr>
          <p:nvPr/>
        </p:nvSpPr>
        <p:spPr bwMode="auto">
          <a:xfrm>
            <a:off x="7230930" y="1479805"/>
            <a:ext cx="1111250" cy="306387"/>
          </a:xfrm>
          <a:prstGeom prst="rect">
            <a:avLst/>
          </a:prstGeom>
          <a:solidFill>
            <a:schemeClr val="bg1"/>
          </a:solidFill>
          <a:ln w="9525">
            <a:solidFill>
              <a:srgbClr val="FF0000"/>
            </a:solidFill>
            <a:miter lim="800000"/>
            <a:headEnd/>
            <a:tailEnd/>
          </a:ln>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Discharge</a:t>
            </a:r>
            <a:endParaRPr lang="ja-JP" altLang="en-US" sz="1400" b="1" dirty="0"/>
          </a:p>
        </p:txBody>
      </p:sp>
      <p:grpSp>
        <p:nvGrpSpPr>
          <p:cNvPr id="88" name="グループ化 572">
            <a:extLst>
              <a:ext uri="{FF2B5EF4-FFF2-40B4-BE49-F238E27FC236}">
                <a16:creationId xmlns:a16="http://schemas.microsoft.com/office/drawing/2014/main" id="{87D91E29-D06C-4C74-8E43-E99EDA52AB4B}"/>
              </a:ext>
            </a:extLst>
          </p:cNvPr>
          <p:cNvGrpSpPr>
            <a:grpSpLocks/>
          </p:cNvGrpSpPr>
          <p:nvPr/>
        </p:nvGrpSpPr>
        <p:grpSpPr bwMode="auto">
          <a:xfrm>
            <a:off x="899592" y="2041946"/>
            <a:ext cx="7462450" cy="727639"/>
            <a:chOff x="-2745750" y="2343547"/>
            <a:chExt cx="5285294" cy="517359"/>
          </a:xfrm>
        </p:grpSpPr>
        <p:sp>
          <p:nvSpPr>
            <p:cNvPr id="89" name="台形 50">
              <a:extLst>
                <a:ext uri="{FF2B5EF4-FFF2-40B4-BE49-F238E27FC236}">
                  <a16:creationId xmlns:a16="http://schemas.microsoft.com/office/drawing/2014/main" id="{64E21FA1-CCDC-4775-A563-CFD413A1DBC1}"/>
                </a:ext>
              </a:extLst>
            </p:cNvPr>
            <p:cNvSpPr/>
            <p:nvPr/>
          </p:nvSpPr>
          <p:spPr>
            <a:xfrm rot="5400000">
              <a:off x="-473202" y="70999"/>
              <a:ext cx="517359" cy="5062455"/>
            </a:xfrm>
            <a:prstGeom prst="trapezoid">
              <a:avLst>
                <a:gd name="adj" fmla="val 0"/>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ja-JP" altLang="en-US" sz="1000"/>
            </a:p>
          </p:txBody>
        </p:sp>
        <p:sp>
          <p:nvSpPr>
            <p:cNvPr id="93" name="テキスト ボックス 596">
              <a:extLst>
                <a:ext uri="{FF2B5EF4-FFF2-40B4-BE49-F238E27FC236}">
                  <a16:creationId xmlns:a16="http://schemas.microsoft.com/office/drawing/2014/main" id="{36B5F650-968B-4015-99C7-1B846C1EA134}"/>
                </a:ext>
              </a:extLst>
            </p:cNvPr>
            <p:cNvSpPr txBox="1">
              <a:spLocks noChangeArrowheads="1"/>
            </p:cNvSpPr>
            <p:nvPr/>
          </p:nvSpPr>
          <p:spPr bwMode="auto">
            <a:xfrm>
              <a:off x="-2670408" y="2378573"/>
              <a:ext cx="5209952" cy="45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800" b="1" dirty="0"/>
                <a:t>Dry Screw Compressors / Expanders</a:t>
              </a:r>
            </a:p>
            <a:p>
              <a:pPr algn="ctr" eaLnBrk="1" hangingPunct="1">
                <a:spcBef>
                  <a:spcPct val="0"/>
                </a:spcBef>
                <a:buFontTx/>
                <a:buNone/>
              </a:pPr>
              <a:r>
                <a:rPr lang="en-US" altLang="ja-JP" sz="1800" b="1" dirty="0"/>
                <a:t>Motor / Generator</a:t>
              </a:r>
              <a:endParaRPr lang="ja-JP" altLang="en-US" sz="1800" b="1" dirty="0"/>
            </a:p>
          </p:txBody>
        </p:sp>
      </p:grpSp>
      <p:sp>
        <p:nvSpPr>
          <p:cNvPr id="100" name="テキスト ボックス 565">
            <a:extLst>
              <a:ext uri="{FF2B5EF4-FFF2-40B4-BE49-F238E27FC236}">
                <a16:creationId xmlns:a16="http://schemas.microsoft.com/office/drawing/2014/main" id="{ADF2CF96-1EE9-4E84-8A13-2E58DA0C8B0B}"/>
              </a:ext>
            </a:extLst>
          </p:cNvPr>
          <p:cNvSpPr txBox="1">
            <a:spLocks noChangeArrowheads="1"/>
          </p:cNvSpPr>
          <p:nvPr/>
        </p:nvSpPr>
        <p:spPr bwMode="auto">
          <a:xfrm>
            <a:off x="6238612" y="4157508"/>
            <a:ext cx="14128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5100">
                <a:solidFill>
                  <a:schemeClr val="tx1"/>
                </a:solidFill>
                <a:latin typeface="Arial" charset="0"/>
                <a:ea typeface="ＭＳ Ｐゴシック" charset="-128"/>
              </a:defRPr>
            </a:lvl1pPr>
            <a:lvl2pPr marL="742950" indent="-285750" eaLnBrk="0" hangingPunct="0">
              <a:spcBef>
                <a:spcPct val="20000"/>
              </a:spcBef>
              <a:buChar char="–"/>
              <a:defRPr kumimoji="1" sz="4500">
                <a:solidFill>
                  <a:schemeClr val="tx1"/>
                </a:solidFill>
                <a:latin typeface="Arial" charset="0"/>
                <a:ea typeface="ＭＳ Ｐゴシック" charset="-128"/>
              </a:defRPr>
            </a:lvl2pPr>
            <a:lvl3pPr marL="1143000" indent="-228600" eaLnBrk="0" hangingPunct="0">
              <a:spcBef>
                <a:spcPct val="20000"/>
              </a:spcBef>
              <a:buChar char="•"/>
              <a:defRPr kumimoji="1" sz="3900">
                <a:solidFill>
                  <a:schemeClr val="tx1"/>
                </a:solidFill>
                <a:latin typeface="Arial" charset="0"/>
                <a:ea typeface="ＭＳ Ｐゴシック" charset="-128"/>
              </a:defRPr>
            </a:lvl3pPr>
            <a:lvl4pPr marL="1600200" indent="-228600" eaLnBrk="0" hangingPunct="0">
              <a:spcBef>
                <a:spcPct val="20000"/>
              </a:spcBef>
              <a:buChar char="–"/>
              <a:defRPr kumimoji="1" sz="3200">
                <a:solidFill>
                  <a:schemeClr val="tx1"/>
                </a:solidFill>
                <a:latin typeface="Arial" charset="0"/>
                <a:ea typeface="ＭＳ Ｐゴシック" charset="-128"/>
              </a:defRPr>
            </a:lvl4pPr>
            <a:lvl5pPr marL="2057400" indent="-228600" eaLnBrk="0" hangingPunct="0">
              <a:spcBef>
                <a:spcPct val="20000"/>
              </a:spcBef>
              <a:buChar char="»"/>
              <a:defRPr kumimoji="1" sz="32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3200">
                <a:solidFill>
                  <a:schemeClr val="tx1"/>
                </a:solidFill>
                <a:latin typeface="Arial" charset="0"/>
                <a:ea typeface="ＭＳ Ｐゴシック" charset="-128"/>
              </a:defRPr>
            </a:lvl9pPr>
          </a:lstStyle>
          <a:p>
            <a:pPr algn="ctr" eaLnBrk="1" hangingPunct="1">
              <a:spcBef>
                <a:spcPct val="0"/>
              </a:spcBef>
              <a:buFontTx/>
              <a:buNone/>
            </a:pPr>
            <a:r>
              <a:rPr lang="en-US" altLang="ja-JP" sz="1400" b="1" dirty="0"/>
              <a:t>Preheating</a:t>
            </a:r>
            <a:endParaRPr lang="ja-JP" altLang="en-US" sz="1400" b="1" dirty="0"/>
          </a:p>
        </p:txBody>
      </p:sp>
      <p:cxnSp>
        <p:nvCxnSpPr>
          <p:cNvPr id="102" name="直線コネクタ 62">
            <a:extLst>
              <a:ext uri="{FF2B5EF4-FFF2-40B4-BE49-F238E27FC236}">
                <a16:creationId xmlns:a16="http://schemas.microsoft.com/office/drawing/2014/main" id="{D3C48FDA-7760-4459-97E0-554026C0D3F6}"/>
              </a:ext>
            </a:extLst>
          </p:cNvPr>
          <p:cNvCxnSpPr>
            <a:cxnSpLocks/>
          </p:cNvCxnSpPr>
          <p:nvPr/>
        </p:nvCxnSpPr>
        <p:spPr>
          <a:xfrm>
            <a:off x="5345633" y="1150068"/>
            <a:ext cx="3016409" cy="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21" name="Arrow: Down 120">
            <a:extLst>
              <a:ext uri="{FF2B5EF4-FFF2-40B4-BE49-F238E27FC236}">
                <a16:creationId xmlns:a16="http://schemas.microsoft.com/office/drawing/2014/main" id="{183E2EDC-DD7E-4F63-90CE-C094C2441BB2}"/>
              </a:ext>
            </a:extLst>
          </p:cNvPr>
          <p:cNvSpPr/>
          <p:nvPr/>
        </p:nvSpPr>
        <p:spPr>
          <a:xfrm>
            <a:off x="3239039" y="2795785"/>
            <a:ext cx="258844" cy="127520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2" name="Arrow: Down 121">
            <a:extLst>
              <a:ext uri="{FF2B5EF4-FFF2-40B4-BE49-F238E27FC236}">
                <a16:creationId xmlns:a16="http://schemas.microsoft.com/office/drawing/2014/main" id="{B29D3C05-AE76-41B6-B53B-163D3F633FC4}"/>
              </a:ext>
            </a:extLst>
          </p:cNvPr>
          <p:cNvSpPr/>
          <p:nvPr/>
        </p:nvSpPr>
        <p:spPr>
          <a:xfrm>
            <a:off x="3306745" y="4591581"/>
            <a:ext cx="230636" cy="980769"/>
          </a:xfrm>
          <a:prstGeom prst="down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3" name="Arrow: Up 122">
            <a:extLst>
              <a:ext uri="{FF2B5EF4-FFF2-40B4-BE49-F238E27FC236}">
                <a16:creationId xmlns:a16="http://schemas.microsoft.com/office/drawing/2014/main" id="{AB11932B-F6B0-4D04-9954-486AB558E35D}"/>
              </a:ext>
            </a:extLst>
          </p:cNvPr>
          <p:cNvSpPr/>
          <p:nvPr/>
        </p:nvSpPr>
        <p:spPr>
          <a:xfrm flipH="1">
            <a:off x="5780224" y="4569322"/>
            <a:ext cx="230636" cy="966849"/>
          </a:xfrm>
          <a:prstGeom prst="upArrow">
            <a:avLst/>
          </a:prstGeom>
          <a:solidFill>
            <a:srgbClr val="CC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4" name="Arrow: Up 123">
            <a:extLst>
              <a:ext uri="{FF2B5EF4-FFF2-40B4-BE49-F238E27FC236}">
                <a16:creationId xmlns:a16="http://schemas.microsoft.com/office/drawing/2014/main" id="{79868BB4-3F3F-408E-A091-D4E4060FA20B}"/>
              </a:ext>
            </a:extLst>
          </p:cNvPr>
          <p:cNvSpPr/>
          <p:nvPr/>
        </p:nvSpPr>
        <p:spPr>
          <a:xfrm>
            <a:off x="5727783" y="2795785"/>
            <a:ext cx="283077" cy="1310224"/>
          </a:xfrm>
          <a:prstGeom prs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E4D8AB55-0B1F-4922-BF92-EACA13FAEE63}"/>
              </a:ext>
            </a:extLst>
          </p:cNvPr>
          <p:cNvSpPr txBox="1"/>
          <p:nvPr/>
        </p:nvSpPr>
        <p:spPr>
          <a:xfrm>
            <a:off x="431884" y="241857"/>
            <a:ext cx="6048672" cy="584775"/>
          </a:xfrm>
          <a:prstGeom prst="rect">
            <a:avLst/>
          </a:prstGeom>
          <a:noFill/>
        </p:spPr>
        <p:txBody>
          <a:bodyPr wrap="square" rtlCol="0">
            <a:spAutoFit/>
          </a:bodyPr>
          <a:lstStyle/>
          <a:p>
            <a:r>
              <a:rPr lang="en-US" sz="3200" b="1" dirty="0"/>
              <a:t>PROCESS of KAB</a:t>
            </a:r>
            <a:r>
              <a:rPr lang="en-US" sz="3200" b="1" baseline="30000" dirty="0"/>
              <a:t>TM</a:t>
            </a:r>
            <a:r>
              <a:rPr lang="en-US" sz="3200" b="1" dirty="0"/>
              <a:t> SYSTEM</a:t>
            </a:r>
          </a:p>
        </p:txBody>
      </p:sp>
      <p:sp>
        <p:nvSpPr>
          <p:cNvPr id="2" name="Slide Number Placeholder 1">
            <a:extLst>
              <a:ext uri="{FF2B5EF4-FFF2-40B4-BE49-F238E27FC236}">
                <a16:creationId xmlns:a16="http://schemas.microsoft.com/office/drawing/2014/main" id="{25F41067-05C1-47C7-AF3E-5E5024053368}"/>
              </a:ext>
            </a:extLst>
          </p:cNvPr>
          <p:cNvSpPr>
            <a:spLocks noGrp="1"/>
          </p:cNvSpPr>
          <p:nvPr>
            <p:ph type="sldNum" sz="quarter" idx="12"/>
          </p:nvPr>
        </p:nvSpPr>
        <p:spPr/>
        <p:txBody>
          <a:bodyPr/>
          <a:lstStyle/>
          <a:p>
            <a:fld id="{8AC12862-A214-441F-ACCE-B4B56BF7D363}" type="slidenum">
              <a:rPr kumimoji="1" lang="ja-JP" altLang="en-US" smtClean="0"/>
              <a:t>9</a:t>
            </a:fld>
            <a:endParaRPr kumimoji="1" lang="ja-JP" altLang="en-US"/>
          </a:p>
        </p:txBody>
      </p:sp>
    </p:spTree>
    <p:extLst>
      <p:ext uri="{BB962C8B-B14F-4D97-AF65-F5344CB8AC3E}">
        <p14:creationId xmlns:p14="http://schemas.microsoft.com/office/powerpoint/2010/main" val="222429767"/>
      </p:ext>
    </p:extLst>
  </p:cSld>
  <p:clrMapOvr>
    <a:masterClrMapping/>
  </p:clrMapOvr>
</p:sld>
</file>

<file path=ppt/theme/theme1.xml><?xml version="1.0" encoding="utf-8"?>
<a:theme xmlns:a="http://schemas.openxmlformats.org/drawingml/2006/main" name="デザインの設定">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4788</TotalTime>
  <Words>2294</Words>
  <Application>Microsoft Office PowerPoint</Application>
  <PresentationFormat>On-screen Show (4:3)</PresentationFormat>
  <Paragraphs>396</Paragraphs>
  <Slides>31</Slides>
  <Notes>9</Notes>
  <HiddenSlides>0</HiddenSlides>
  <MMClips>0</MMClips>
  <ScaleCrop>false</ScaleCrop>
  <HeadingPairs>
    <vt:vector size="8" baseType="variant">
      <vt:variant>
        <vt:lpstr>Fonts Used</vt:lpstr>
      </vt:variant>
      <vt:variant>
        <vt:i4>7</vt:i4>
      </vt:variant>
      <vt:variant>
        <vt:lpstr>Theme</vt:lpstr>
      </vt:variant>
      <vt:variant>
        <vt:i4>2</vt:i4>
      </vt:variant>
      <vt:variant>
        <vt:lpstr>Embedded OLE Servers</vt:lpstr>
      </vt:variant>
      <vt:variant>
        <vt:i4>1</vt:i4>
      </vt:variant>
      <vt:variant>
        <vt:lpstr>Slide Titles</vt:lpstr>
      </vt:variant>
      <vt:variant>
        <vt:i4>31</vt:i4>
      </vt:variant>
    </vt:vector>
  </HeadingPairs>
  <TitlesOfParts>
    <vt:vector size="41" baseType="lpstr">
      <vt:lpstr>HGP創英角ｺﾞｼｯｸUB</vt:lpstr>
      <vt:lpstr>Meiryo UI</vt:lpstr>
      <vt:lpstr>ＭＳ Ｐゴシック</vt:lpstr>
      <vt:lpstr>Arial</vt:lpstr>
      <vt:lpstr>Calibri</vt:lpstr>
      <vt:lpstr>Calibri Light</vt:lpstr>
      <vt:lpstr>Wingdings</vt:lpstr>
      <vt:lpstr>デザインの設定</vt:lpstr>
      <vt:lpstr>Office Theme</vt:lpstr>
      <vt:lpstr>Worksheet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YOSHIMASA MASUDA</dc:creator>
  <cp:lastModifiedBy>YOSHIMASA MASUDA</cp:lastModifiedBy>
  <cp:revision>181</cp:revision>
  <cp:lastPrinted>2020-04-22T00:08:21Z</cp:lastPrinted>
  <dcterms:created xsi:type="dcterms:W3CDTF">2020-04-12T16:59:21Z</dcterms:created>
  <dcterms:modified xsi:type="dcterms:W3CDTF">2021-03-15T05:13:05Z</dcterms:modified>
</cp:coreProperties>
</file>